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97" r:id="rId3"/>
    <p:sldId id="258" r:id="rId4"/>
    <p:sldId id="261" r:id="rId5"/>
    <p:sldId id="282" r:id="rId6"/>
    <p:sldId id="283" r:id="rId7"/>
    <p:sldId id="286" r:id="rId8"/>
    <p:sldId id="284" r:id="rId9"/>
    <p:sldId id="285" r:id="rId10"/>
    <p:sldId id="278" r:id="rId11"/>
    <p:sldId id="279" r:id="rId12"/>
    <p:sldId id="263" r:id="rId13"/>
    <p:sldId id="262" r:id="rId14"/>
    <p:sldId id="264" r:id="rId15"/>
    <p:sldId id="295" r:id="rId16"/>
    <p:sldId id="288" r:id="rId17"/>
    <p:sldId id="266" r:id="rId18"/>
    <p:sldId id="296" r:id="rId19"/>
    <p:sldId id="265" r:id="rId20"/>
    <p:sldId id="267" r:id="rId21"/>
    <p:sldId id="291" r:id="rId22"/>
    <p:sldId id="268" r:id="rId23"/>
    <p:sldId id="292" r:id="rId24"/>
    <p:sldId id="269" r:id="rId25"/>
    <p:sldId id="293" r:id="rId26"/>
    <p:sldId id="294" r:id="rId27"/>
    <p:sldId id="270" r:id="rId28"/>
    <p:sldId id="271" r:id="rId29"/>
    <p:sldId id="298" r:id="rId30"/>
    <p:sldId id="273" r:id="rId31"/>
    <p:sldId id="274" r:id="rId32"/>
    <p:sldId id="275" r:id="rId33"/>
    <p:sldId id="29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704" autoAdjust="0"/>
    <p:restoredTop sz="86356" autoAdjust="0"/>
  </p:normalViewPr>
  <p:slideViewPr>
    <p:cSldViewPr snapToGrid="0" snapToObjects="1">
      <p:cViewPr>
        <p:scale>
          <a:sx n="66" d="100"/>
          <a:sy n="66" d="100"/>
        </p:scale>
        <p:origin x="-96" y="-138"/>
      </p:cViewPr>
      <p:guideLst>
        <p:guide orient="horz" pos="2160"/>
        <p:guide pos="3840"/>
      </p:guideLst>
    </p:cSldViewPr>
  </p:slideViewPr>
  <p:outlineViewPr>
    <p:cViewPr>
      <p:scale>
        <a:sx n="33" d="100"/>
        <a:sy n="33" d="100"/>
      </p:scale>
      <p:origin x="0" y="6828"/>
    </p:cViewPr>
  </p:outlineViewPr>
  <p:notesTextViewPr>
    <p:cViewPr>
      <p:scale>
        <a:sx n="1" d="1"/>
        <a:sy n="1" d="1"/>
      </p:scale>
      <p:origin x="0" y="0"/>
    </p:cViewPr>
  </p:notesTextViewPr>
  <p:sorterViewPr>
    <p:cViewPr>
      <p:scale>
        <a:sx n="100" d="100"/>
        <a:sy n="100" d="100"/>
      </p:scale>
      <p:origin x="0" y="1656"/>
    </p:cViewPr>
  </p:sorterViewPr>
  <p:notesViewPr>
    <p:cSldViewPr snapToGrid="0" snapToObjects="1">
      <p:cViewPr>
        <p:scale>
          <a:sx n="75" d="100"/>
          <a:sy n="75" d="100"/>
        </p:scale>
        <p:origin x="-2124" y="7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B07ACEEE-BA79-AA40-9C97-EAE5F1E088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8226330C-E280-434A-A986-0F5268DEBD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10E2EF-1259-C744-8310-C2418068326D}" type="datetimeFigureOut">
              <a:rPr lang="en-US" smtClean="0"/>
              <a:t>10/30/2018</a:t>
            </a:fld>
            <a:endParaRPr lang="en-US" dirty="0"/>
          </a:p>
        </p:txBody>
      </p:sp>
      <p:sp>
        <p:nvSpPr>
          <p:cNvPr id="4" name="Footer Placeholder 3">
            <a:extLst>
              <a:ext uri="{FF2B5EF4-FFF2-40B4-BE49-F238E27FC236}">
                <a16:creationId xmlns="" xmlns:a16="http://schemas.microsoft.com/office/drawing/2014/main" id="{0959A992-AC7D-0944-8328-BFC74580FB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FE2291C8-0471-AC43-93CB-F5D0281262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C579CD-BC7F-3246-96F5-306F76EA45F1}" type="slidenum">
              <a:rPr lang="en-US" smtClean="0"/>
              <a:t>‹N°›</a:t>
            </a:fld>
            <a:endParaRPr lang="en-US" dirty="0"/>
          </a:p>
        </p:txBody>
      </p:sp>
    </p:spTree>
    <p:extLst>
      <p:ext uri="{BB962C8B-B14F-4D97-AF65-F5344CB8AC3E}">
        <p14:creationId xmlns:p14="http://schemas.microsoft.com/office/powerpoint/2010/main" val="2633126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F9107-F9E9-DD46-A766-18C0DEC5405C}" type="datetimeFigureOut">
              <a:rPr lang="en-US" smtClean="0"/>
              <a:t>10/30/2018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88005-BA81-B84E-9653-31D86F5B2895}" type="slidenum">
              <a:rPr lang="en-US" smtClean="0"/>
              <a:t>‹N°›</a:t>
            </a:fld>
            <a:endParaRPr lang="en-US" dirty="0"/>
          </a:p>
        </p:txBody>
      </p:sp>
    </p:spTree>
    <p:extLst>
      <p:ext uri="{BB962C8B-B14F-4D97-AF65-F5344CB8AC3E}">
        <p14:creationId xmlns:p14="http://schemas.microsoft.com/office/powerpoint/2010/main" val="3255061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bible-en-ligne.net/bible,40N-19-17,matthieu.php"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ible-en-ligne.net/bible,42N-9-57,luc.php"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bible-en-ligne.net/bible,42N-9-58,luc.php"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ible-en-ligne.net/bible,42N-9-59,luc.php"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bible-en-ligne.net/bible,42N-9-60,luc.php"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bible-en-ligne.net/bible,42N-9-61,luc.php"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bible-en-ligne.net/bible,42N-9-62,luc.php"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69292"/>
          </a:xfrm>
        </p:spPr>
        <p:txBody>
          <a:bodyPr/>
          <a:lstStyle/>
          <a:p>
            <a:r>
              <a:rPr lang="en-US" b="1" dirty="0" smtClean="0"/>
              <a:t>Marcher avec Jésus </a:t>
            </a:r>
            <a:r>
              <a:rPr lang="fr-CA" dirty="0"/>
              <a:t> </a:t>
            </a:r>
          </a:p>
          <a:p>
            <a:r>
              <a:rPr lang="fr-CA" dirty="0"/>
              <a:t>On raconte l’histoire d’une jeune femme qui désirait fréquenter l’université.  Alors qu’elle remplissait la demande d’admission, son cœur se serra devant la question suivante : « Êtes-vous un leader ? ».  Étant à la fois honnête et consciencieuse, elle répondit : « Non », puis, s’attendant au pire, elle posta sa demande. À sa grande surprise, elle reçut la réponse suivante : « Chère candidate, l’analyse des formulaires d’admission qui nous sont parvenus nous a révélé que cette année, notre établissement accueillerait 1452 nouveaux leaders. Nous acceptons votre candidature car nous considérons qu’il est impératif que ces meneurs aient au moins un suiveur. »</a:t>
            </a:r>
          </a:p>
          <a:p>
            <a:r>
              <a:rPr lang="fr-CA" dirty="0"/>
              <a:t>Dans un monde abritant plus de sept milliards d’habitants, le royaume de Dieu a besoin d’individus qui suivent le Christ. Le problème, c’est que la plupart d’entre nous professant  être des disciples de Christ, visons les postes de dirigeants alors que notre première responsabilité en tant que chrétiens est de le suivre humblement.  Avant de diriger, le disciple doit suivre le Maître et apprendre de lui avec la plus grande attention.</a:t>
            </a:r>
          </a:p>
          <a:p>
            <a:r>
              <a:rPr lang="fr-CA" dirty="0"/>
              <a:t>Tous ceux qui marchent sur les pas du Christ s’approcheront quotidiennement de sa divine présence. Ainsi, dans la lecture de la Bible et la prière,  ils découvriront ce que signifie être un disciple et ce que l’attachement à Jésus et à sa cause réclame de leur part. Le disciple écoute et apprend. S’il a des façons erronées de concevoir certaines choses alors  il doit se soumettre et accepter une nouvelle interprétation de la véritable grandeur.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1</a:t>
            </a:fld>
            <a:endParaRPr lang="en-US" dirty="0"/>
          </a:p>
        </p:txBody>
      </p:sp>
    </p:spTree>
    <p:extLst>
      <p:ext uri="{BB962C8B-B14F-4D97-AF65-F5344CB8AC3E}">
        <p14:creationId xmlns:p14="http://schemas.microsoft.com/office/powerpoint/2010/main" val="36491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Suis-moi</a:t>
            </a:r>
          </a:p>
          <a:p>
            <a:endParaRPr lang="en-US" b="1" dirty="0"/>
          </a:p>
          <a:p>
            <a:r>
              <a:rPr lang="fr-CA" dirty="0"/>
              <a:t>Ce matin, nous aborderons trois aspects de la vie du disciple : l’appel ; le coût </a:t>
            </a:r>
            <a:r>
              <a:rPr lang="fr-CA" dirty="0" smtClean="0"/>
              <a:t>et les  conséquences</a:t>
            </a:r>
            <a:r>
              <a:rPr lang="fr-CA" dirty="0"/>
              <a:t>.</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t>
            </a:r>
            <a:endParaRPr lang="en-US" b="1" dirty="0"/>
          </a:p>
        </p:txBody>
      </p:sp>
      <p:sp>
        <p:nvSpPr>
          <p:cNvPr id="4" name="Slide Number Placeholder 3"/>
          <p:cNvSpPr>
            <a:spLocks noGrp="1"/>
          </p:cNvSpPr>
          <p:nvPr>
            <p:ph type="sldNum" sz="quarter" idx="5"/>
          </p:nvPr>
        </p:nvSpPr>
        <p:spPr/>
        <p:txBody>
          <a:bodyPr/>
          <a:lstStyle/>
          <a:p>
            <a:fld id="{86588005-BA81-B84E-9653-31D86F5B2895}" type="slidenum">
              <a:rPr lang="en-US" smtClean="0"/>
              <a:t>10</a:t>
            </a:fld>
            <a:endParaRPr lang="en-US" dirty="0"/>
          </a:p>
        </p:txBody>
      </p:sp>
    </p:spTree>
    <p:extLst>
      <p:ext uri="{BB962C8B-B14F-4D97-AF65-F5344CB8AC3E}">
        <p14:creationId xmlns:p14="http://schemas.microsoft.com/office/powerpoint/2010/main" val="2141212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Suis-moi</a:t>
            </a:r>
            <a:endParaRPr lang="en-US" b="1" dirty="0"/>
          </a:p>
          <a:p>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Jésus nous avertit qu’avant de répondre à l’appel, nous devons en considérer le coût et en comprendre les conséquences. « Si quelqu'un veut venir après moi, qu'il renonce à lui-même, qu'il se charge chaque jour de sa croix, et qu'il me suive. Car celui qui voudra sauver sa vie la perdra, mais celui qui la perdra à cause de moi la sauvera. » (Luc 9.23, 24)</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11</a:t>
            </a:fld>
            <a:endParaRPr lang="en-US" dirty="0"/>
          </a:p>
        </p:txBody>
      </p:sp>
    </p:spTree>
    <p:extLst>
      <p:ext uri="{BB962C8B-B14F-4D97-AF65-F5344CB8AC3E}">
        <p14:creationId xmlns:p14="http://schemas.microsoft.com/office/powerpoint/2010/main" val="3787008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38650"/>
          </a:xfrm>
        </p:spPr>
        <p:txBody>
          <a:bodyPr/>
          <a:lstStyle/>
          <a:p>
            <a:r>
              <a:rPr lang="en-US" sz="1200" b="1" kern="1200" dirty="0" smtClean="0">
                <a:solidFill>
                  <a:schemeClr val="tx1"/>
                </a:solidFill>
                <a:effectLst/>
                <a:latin typeface="+mn-lt"/>
                <a:ea typeface="+mn-ea"/>
                <a:cs typeface="+mn-cs"/>
              </a:rPr>
              <a:t>L’appel à la vocation de disciple</a:t>
            </a:r>
            <a:endParaRPr lang="en-US" sz="1200" kern="1200" dirty="0">
              <a:solidFill>
                <a:schemeClr val="tx1"/>
              </a:solidFill>
              <a:effectLst/>
              <a:latin typeface="+mn-lt"/>
              <a:ea typeface="+mn-ea"/>
              <a:cs typeface="+mn-cs"/>
            </a:endParaRPr>
          </a:p>
          <a:p>
            <a:r>
              <a:rPr lang="fr-CA" dirty="0"/>
              <a:t>« Suis-moi. » Ce commandement de Jésus résonne à travers les siècles pour enfin parvenir jusqu’à nous.  Y répondre est la décision la plus radicale qu’un individu puisse prendre pour sa vie. Le monde possède de nombreuses voix exigeant notre attention, notre temps, notre énergie et notre engagement. Pour certaines d’entre nous, il sera question de joindre une organisation, de soutenir une cause honorable, ou de suivre un courant quelconque. </a:t>
            </a:r>
          </a:p>
          <a:p>
            <a:r>
              <a:rPr lang="fr-CA" dirty="0"/>
              <a:t>À travers les âges, il y eut beaucoup de figures charismatiques ayant appelé des disciples à leur suite. Des prétendus Christ forment des adeptes au sein de leur secte et des pop stars s’attirent des foules immenses. Pourtant, parmi toute cette cacophonie, une voix s’élève au-dessus de toute autre – l’appel du disciple. Malgré que plusieurs aient refusé l’invitation, celle-ci continue d’être lancée telle qu’elle le fut au temps de Jésus, il y a plus de deux milles ans. Jésus continue d’inviter des hommes et des femmes à s’engager dans le chemin du disciple avec les paroles suivantes : « Suis-moi. »</a:t>
            </a:r>
          </a:p>
          <a:p>
            <a:r>
              <a:rPr lang="fr-CA" dirty="0"/>
              <a:t>Cet appel au discipulat est illustré dans l’histoire de Simon Pierre et de son frère André (Matthieu 4.18-20). Jésus les trouve en train de pêcher sur les rives de la mer de Galilée et leur dit : « Suivez-moi, et je vous ferai pêcheurs d'hommes. »  Matthieu raconte qu’ils ont immédiatement quitté leurs filets et l’ont suivi. Nous retrouvons la même promptitude dans la réaction de Jacques et de son frère Jean. Eux aussi abandonnent leur père et leur bateau derechef et suivent Jésus sans hésiter (versets 21,22). Ils quittent leur emploi, leurs possessions et leur famille. </a:t>
            </a:r>
            <a:r>
              <a:rPr lang="fr-CA" sz="1200" kern="1200" dirty="0" smtClean="0">
                <a:solidFill>
                  <a:schemeClr val="tx1"/>
                </a:solidFill>
                <a:effectLst/>
                <a:latin typeface="+mn-lt"/>
                <a:ea typeface="+mn-ea"/>
                <a:cs typeface="+mn-cs"/>
              </a:rPr>
              <a:t>« Suis-moi. » Ce commandement de Jésus résonne à travers les siècles pour enfin parvenir jusqu’à nous.  Y répondre est la décision la plus radicale qu’un individu puisse prendre pour sa vie. Le monde possède de nombreuses voix exigeant notre attention, notre temps, notre énergie et notre engagement. Pour certaines d’entre nous, il sera question de joindre une organisation, de soutenir une cause honorable, ou de suivre un courant quelconque. </a:t>
            </a:r>
          </a:p>
          <a:p>
            <a:r>
              <a:rPr lang="fr-CA" sz="1200" kern="1200" dirty="0" smtClean="0">
                <a:solidFill>
                  <a:schemeClr val="tx1"/>
                </a:solidFill>
                <a:effectLst/>
                <a:latin typeface="+mn-lt"/>
                <a:ea typeface="+mn-ea"/>
                <a:cs typeface="+mn-cs"/>
              </a:rPr>
              <a:t>À travers les âges, il y eut beaucoup de figures charismatiques ayant appelé des disciples à leur suite. Des prétendus Christ forment des adeptes au sein de leur secte et des pop stars s’attirent des foules immenses. Pourtant, parmi toute cette cacophonie, une voix s’élève au-dessus de toute autre – l’appel du disciple. Malgré que plusieurs aient refusé l’invitation, celle-ci continue d’être lancée telle qu’elle le fut au temps de Jésus, il y a plus de deux milles ans. Jésus continue d’inviter des hommes et des femmes à s’engager dans le chemin du disciple avec les paroles suivantes : « Suis-moi. »</a:t>
            </a:r>
          </a:p>
          <a:p>
            <a:r>
              <a:rPr lang="fr-CA" sz="1200" kern="1200" dirty="0" smtClean="0">
                <a:solidFill>
                  <a:schemeClr val="tx1"/>
                </a:solidFill>
                <a:effectLst/>
                <a:latin typeface="+mn-lt"/>
                <a:ea typeface="+mn-ea"/>
                <a:cs typeface="+mn-cs"/>
              </a:rPr>
              <a:t>Cet appel au discipulat est illustré dans l’histoire de Simon Pierre et de son frère André (Matthieu 4.18-20). Jésus les trouve en train de pêcher sur les rives de la mer de Galilée et leur dit : « Suivez-moi, et je vous ferai pêcheurs d'hommes. »  Matthieu raconte qu’ils ont immédiatement quitté leurs filets et l’ont suivi. Nous retrouvons la même promptitude dans la réaction de Jacques et de son frère Jean. Eux aussi abandonnent leur père et leur bateau derechef et suivent Jésus sans hésiter (versets 21,22). Ils quittent leur emploi, leurs possessions et leur famille. </a:t>
            </a:r>
            <a:r>
              <a:rPr lang="fr-CA" sz="1200" b="1" i="1" kern="1200" dirty="0" smtClean="0">
                <a:solidFill>
                  <a:schemeClr val="tx1"/>
                </a:solidFill>
                <a:effectLst/>
                <a:latin typeface="+mn-lt"/>
                <a:ea typeface="+mn-ea"/>
                <a:cs typeface="+mn-cs"/>
              </a:rPr>
              <a:t>L’appel du disciple ne laisse aucune place à l’indécision ou à l’hésitation. Il requiert une action immédiate. </a:t>
            </a:r>
          </a:p>
          <a:p>
            <a:endParaRPr lang="en-US" b="1" dirty="0"/>
          </a:p>
        </p:txBody>
      </p:sp>
      <p:sp>
        <p:nvSpPr>
          <p:cNvPr id="4" name="Slide Number Placeholder 3"/>
          <p:cNvSpPr>
            <a:spLocks noGrp="1"/>
          </p:cNvSpPr>
          <p:nvPr>
            <p:ph type="sldNum" sz="quarter" idx="5"/>
          </p:nvPr>
        </p:nvSpPr>
        <p:spPr/>
        <p:txBody>
          <a:bodyPr/>
          <a:lstStyle/>
          <a:p>
            <a:fld id="{86588005-BA81-B84E-9653-31D86F5B2895}" type="slidenum">
              <a:rPr lang="en-US" smtClean="0"/>
              <a:t>12</a:t>
            </a:fld>
            <a:endParaRPr lang="en-US" dirty="0"/>
          </a:p>
        </p:txBody>
      </p:sp>
    </p:spTree>
    <p:extLst>
      <p:ext uri="{BB962C8B-B14F-4D97-AF65-F5344CB8AC3E}">
        <p14:creationId xmlns:p14="http://schemas.microsoft.com/office/powerpoint/2010/main" val="660959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Suis-moi</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fr-CA" dirty="0"/>
              <a:t>« Suis-moi. » Ce commandement de Jésus résonne à travers les siècles pour enfin parvenir jusqu’à nous.  </a:t>
            </a:r>
            <a:r>
              <a:rPr lang="fr-CA" b="1" dirty="0"/>
              <a:t>Y répondre est la décision la plus radicale qu’un individu puisse prendre pour sa vie. </a:t>
            </a:r>
            <a:endParaRPr lang="en-US" b="1" dirty="0"/>
          </a:p>
        </p:txBody>
      </p:sp>
      <p:sp>
        <p:nvSpPr>
          <p:cNvPr id="4" name="Slide Number Placeholder 3"/>
          <p:cNvSpPr>
            <a:spLocks noGrp="1"/>
          </p:cNvSpPr>
          <p:nvPr>
            <p:ph type="sldNum" sz="quarter" idx="5"/>
          </p:nvPr>
        </p:nvSpPr>
        <p:spPr/>
        <p:txBody>
          <a:bodyPr/>
          <a:lstStyle/>
          <a:p>
            <a:fld id="{86588005-BA81-B84E-9653-31D86F5B2895}" type="slidenum">
              <a:rPr lang="en-US" smtClean="0"/>
              <a:t>13</a:t>
            </a:fld>
            <a:endParaRPr lang="en-US" dirty="0"/>
          </a:p>
        </p:txBody>
      </p:sp>
    </p:spTree>
    <p:extLst>
      <p:ext uri="{BB962C8B-B14F-4D97-AF65-F5344CB8AC3E}">
        <p14:creationId xmlns:p14="http://schemas.microsoft.com/office/powerpoint/2010/main" val="1104275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386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L’appel à la vocation du disciple</a:t>
            </a: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fr-CA" dirty="0"/>
              <a:t>Sans se poser de questions, ils laissent tout derrière eux car être appelés à suivre un rabbin constitue le plus grand des honneurs.  Ces simples pêcheurs n’ont pas démontré suffisamment de promesses intellectuelles ou peut-être de tendances spirituelles pour être acceptés comme apprentis auprès des autres rabbins. L’appel de Jésus sous-entend donc ceci : « Vous êtes dignes d’être mes élèves, de devenir rabbins comme moi et, en mon nom, de poursuivre mon ministère lorsque je serai parti. » Le Messie invite son peuple à entrer dans une nouvelle alliance avec lui.  L’appel à la vocation de disciple vient de Dieu et non de l’homme. Christ invite hommes et femmes à se renier eux-mêmes, à prendre leur croix et à le suivre. </a:t>
            </a:r>
            <a:endParaRPr lang="fr-CA" dirty="0" smtClean="0"/>
          </a:p>
          <a:p>
            <a:r>
              <a:rPr lang="fr-CA" dirty="0" smtClean="0"/>
              <a:t>L’invitation </a:t>
            </a:r>
            <a:r>
              <a:rPr lang="fr-CA" dirty="0"/>
              <a:t>à le suivre en qualité de disciples est un appel à l’obéissance – Jésus appelle et nous devons tout simplement répondre à son appel</a:t>
            </a:r>
            <a:r>
              <a:rPr lang="fr-CA" dirty="0" smtClean="0"/>
              <a:t>.</a:t>
            </a:r>
          </a:p>
          <a:p>
            <a:endParaRPr lang="fr-CA" dirty="0"/>
          </a:p>
          <a:p>
            <a:r>
              <a:rPr lang="fr-CA" dirty="0"/>
              <a:t>Comme il l’a fait avec Pierre et André, Jésus nous appelle à devenir des pêcheurs d’hommes. Jésus invite beaucoup de gens à sa suite. Tous ne sont pas prêts à s’engager totalement ou à former de nouveaux disciples même s’ils semblent marcher sur ce chemin.  Certains suivent Christ parce qu’il accomplit des miracles extraordinaires, d’autres parce qu’ils espèrent occuper une position élevée dans son royaume à venir, et d’autres encore uniquement par curiosité.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14</a:t>
            </a:fld>
            <a:endParaRPr lang="en-US" dirty="0"/>
          </a:p>
        </p:txBody>
      </p:sp>
    </p:spTree>
    <p:extLst>
      <p:ext uri="{BB962C8B-B14F-4D97-AF65-F5344CB8AC3E}">
        <p14:creationId xmlns:p14="http://schemas.microsoft.com/office/powerpoint/2010/main" val="48619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CA" b="1" dirty="0"/>
              <a:t>Le coût de la vocation de </a:t>
            </a:r>
            <a:r>
              <a:rPr lang="fr-CA" b="1" dirty="0" smtClean="0"/>
              <a:t>disciple</a:t>
            </a:r>
          </a:p>
          <a:p>
            <a:pPr algn="just"/>
            <a:endParaRPr lang="fr-CA" dirty="0"/>
          </a:p>
          <a:p>
            <a:pPr algn="just"/>
            <a:r>
              <a:rPr lang="fr-CA" b="1" dirty="0"/>
              <a:t>Verset 57</a:t>
            </a:r>
            <a:r>
              <a:rPr lang="fr-CA" dirty="0"/>
              <a:t> - </a:t>
            </a:r>
            <a:r>
              <a:rPr lang="fr-CA" b="1" dirty="0"/>
              <a:t>cas No. 1</a:t>
            </a:r>
            <a:r>
              <a:rPr lang="fr-CA" dirty="0"/>
              <a:t> : Le passage biblique trouvé dans Luc 9.57 décrit Jésus et ses disciples marchant le long d’un chemin. Ils rencontrent là un individu qui se porte volontaire pour être disciple. « Seigneur, je te suivrai partout où tu iras », promet-il de manière impulsive et irréfléchie.  </a:t>
            </a:r>
            <a:endParaRPr lang="fr-CA" dirty="0" smtClean="0"/>
          </a:p>
          <a:p>
            <a:pPr algn="just"/>
            <a:endParaRPr lang="fr-CA" dirty="0"/>
          </a:p>
          <a:p>
            <a:pPr algn="just"/>
            <a:r>
              <a:rPr lang="fr-CA" dirty="0"/>
              <a:t>Jésus n’avait pas invité l’homme à le suivre et pourtant, on se demande pourquoi il n’est pas emballé à la perspective qu’un individu se porte volontaire à son service. Examinons avec attention la réponse de Jésus au verset 58 : «  Jésus lui répondit : Les renards ont des tanières, et les oiseaux du ciel ont des nids : mais le Fils de l'homme n'a pas un lieu où il puisse reposer sa tête. » Le Christ ne peut rien lui offrir qui appartient à ce monde. Jésus comprend que l’homme s’est précipité dans sa réponse sans évaluer le coût rattaché à la vocation de disciple. Le Seigneur lit le cœur de ce  volontaire et sait qu’il n’est pas prêt à faire les sacrifices nécessaires. </a:t>
            </a:r>
            <a:endParaRPr lang="fr-CA" dirty="0" smtClean="0"/>
          </a:p>
          <a:p>
            <a:pPr algn="just"/>
            <a:endParaRPr lang="fr-CA" dirty="0"/>
          </a:p>
          <a:p>
            <a:pPr algn="just"/>
            <a:r>
              <a:rPr lang="fr-CA" i="1" dirty="0"/>
              <a:t>Le coût rattaché à la vocation de disciple est de tout abandonner pour une vie de privation et d’abnégation.</a:t>
            </a:r>
            <a:endParaRPr lang="fr-CA" dirty="0"/>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15</a:t>
            </a:fld>
            <a:endParaRPr lang="en-US" dirty="0"/>
          </a:p>
        </p:txBody>
      </p:sp>
    </p:spTree>
    <p:extLst>
      <p:ext uri="{BB962C8B-B14F-4D97-AF65-F5344CB8AC3E}">
        <p14:creationId xmlns:p14="http://schemas.microsoft.com/office/powerpoint/2010/main" val="1371079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 coût de la vocation du disciple</a:t>
            </a:r>
            <a:endParaRPr lang="en-US" sz="1200" b="1" kern="1200" dirty="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fr-CA" dirty="0"/>
              <a:t>Les statistiques nous révèlent que depuis la mort et la résurrection de Jésus il y a plus de 2000 ans de cela, environ 43 millions de chrétiens sont devenus martyrs car ils avaient choisi de suivre le Christ à n’importe quel prix. Encore aujourd’hui, le journal international nous relate parfois l’histoire de martyrs tués ou emprisonnés à cause de leur foi.   </a:t>
            </a:r>
            <a:endParaRPr lang="fr-CA" dirty="0" smtClean="0"/>
          </a:p>
          <a:p>
            <a:endParaRPr lang="fr-CA" dirty="0"/>
          </a:p>
          <a:p>
            <a:r>
              <a:rPr lang="fr-CA" dirty="0"/>
              <a:t>Le 9 avril, 1945, dans l’Allemagne nazie, 9 hommes ont été envoyés aux gibets. Ils furent pendus pour avoir osé s’opposer à Hitler et défendre l’Évangile. L’un deux était un jeune pasteur nommé Dietrich Bonhoeffer, auteur du livre provocateur et gênant « </a:t>
            </a:r>
            <a:r>
              <a:rPr lang="fr-CA" i="1" dirty="0"/>
              <a:t>Vivre en disciple : Le prix de la grâce</a:t>
            </a:r>
            <a:r>
              <a:rPr lang="fr-CA" dirty="0"/>
              <a:t> », dans lequel il parle du prix élevé que nous devons payer pour suivre le Christ et nous met en garde contre les dangers d’une grâce à bon marché. </a:t>
            </a:r>
            <a:endParaRPr lang="fr-CA" dirty="0" smtClean="0"/>
          </a:p>
          <a:p>
            <a:endParaRPr lang="fr-CA" dirty="0"/>
          </a:p>
          <a:p>
            <a:r>
              <a:rPr lang="fr-CA" b="1" dirty="0"/>
              <a:t>Il écrit que la grâce à bon marché est l’ennemie de l’église car elle n’exige rien de nous. Elle recherche le pardon des péchés sans nous demander d’obéir ou de devenir </a:t>
            </a:r>
            <a:r>
              <a:rPr lang="fr-CA" b="1" dirty="0" smtClean="0"/>
              <a:t>disciples. </a:t>
            </a:r>
            <a:endParaRPr lang="fr-CA" b="1" dirty="0"/>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16</a:t>
            </a:fld>
            <a:endParaRPr lang="en-US" dirty="0"/>
          </a:p>
        </p:txBody>
      </p:sp>
    </p:spTree>
    <p:extLst>
      <p:ext uri="{BB962C8B-B14F-4D97-AF65-F5344CB8AC3E}">
        <p14:creationId xmlns:p14="http://schemas.microsoft.com/office/powerpoint/2010/main" val="3523564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 coût de la vocation de disciple</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fr-CA" dirty="0"/>
              <a:t>Ceux qui croient que la vie d’un chrétien est facile et qu’elle mène à la prospérité doivent se poser des questions quant aux paroles du Christ citées plus haut. Dans Luc 9.23-25, Jésus déclare que si nous voulons le suivre, nous devons mettre de côté toutes pensées reliées à notre confort personnel  et nous charger de notre croix quotidiennement. </a:t>
            </a:r>
            <a:r>
              <a:rPr lang="fr-CA" i="1" dirty="0"/>
              <a:t>Le coût de vivre en disciple est un appel quotidien à porter notre croix et à suivre Jésus. </a:t>
            </a:r>
            <a:r>
              <a:rPr lang="fr-CA" dirty="0"/>
              <a:t>Jésus rajoute qu’il ne sert à rien pour un homme d’amasser des richesses terrestres et de perdre le ciel. </a:t>
            </a:r>
            <a:endParaRPr lang="fr-CA" dirty="0" smtClean="0"/>
          </a:p>
          <a:p>
            <a:endParaRPr lang="fr-CA" dirty="0"/>
          </a:p>
          <a:p>
            <a:r>
              <a:rPr lang="fr-CA" dirty="0"/>
              <a:t>Sans aucun doute, renoncer à tout gain terrestre est l’aspect de la vie de disciple le plus difficile à accepter. C’est un concept qui va à l’encontre de notre nature humaine. Nous ressentons tous un désir profond de se promouvoir soi-même, de déterminer la direction de notre existence et de travailler dur pour posséder des biens matériels rattachés au confort.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17</a:t>
            </a:fld>
            <a:endParaRPr lang="en-US" dirty="0"/>
          </a:p>
        </p:txBody>
      </p:sp>
    </p:spTree>
    <p:extLst>
      <p:ext uri="{BB962C8B-B14F-4D97-AF65-F5344CB8AC3E}">
        <p14:creationId xmlns:p14="http://schemas.microsoft.com/office/powerpoint/2010/main" val="951646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 coût de la vocation de disciple</a:t>
            </a:r>
          </a:p>
          <a:p>
            <a:endParaRPr lang="en-US" b="1" dirty="0"/>
          </a:p>
          <a:p>
            <a:endParaRPr lang="en-US" sz="1200" b="1" kern="1200" dirty="0">
              <a:solidFill>
                <a:schemeClr val="tx1"/>
              </a:solidFill>
              <a:effectLst/>
              <a:latin typeface="+mn-lt"/>
              <a:ea typeface="+mn-ea"/>
              <a:cs typeface="+mn-cs"/>
            </a:endParaRPr>
          </a:p>
          <a:p>
            <a:r>
              <a:rPr lang="fr-CA" b="1" i="1" dirty="0"/>
              <a:t>Le coût de la vocation de disciple est </a:t>
            </a:r>
            <a:r>
              <a:rPr lang="fr-CA" b="1" i="1" dirty="0" smtClean="0"/>
              <a:t>la </a:t>
            </a:r>
            <a:r>
              <a:rPr lang="fr-CA" b="1" i="1" dirty="0"/>
              <a:t>séparation avec notre existence passée</a:t>
            </a:r>
            <a:r>
              <a:rPr lang="fr-CA" i="1" dirty="0"/>
              <a:t>.  </a:t>
            </a:r>
            <a:r>
              <a:rPr lang="fr-CA" dirty="0"/>
              <a:t>En d’autres mots, nos priorités doivent changer pour donner la première place à l’obéissance à Christ.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18</a:t>
            </a:fld>
            <a:endParaRPr lang="en-US" dirty="0"/>
          </a:p>
        </p:txBody>
      </p:sp>
    </p:spTree>
    <p:extLst>
      <p:ext uri="{BB962C8B-B14F-4D97-AF65-F5344CB8AC3E}">
        <p14:creationId xmlns:p14="http://schemas.microsoft.com/office/powerpoint/2010/main" val="380176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 coût de la vocation de disciple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fr-CA" dirty="0"/>
              <a:t>Martin Luther dit un jour : « </a:t>
            </a:r>
            <a:r>
              <a:rPr lang="fr-CA" b="1" dirty="0"/>
              <a:t>Une religion qui ne requiert aucun don, aucun coût ni aucune souffrance n’a aucune valeur</a:t>
            </a:r>
            <a:r>
              <a:rPr lang="fr-CA" dirty="0"/>
              <a:t>. » (Traduction libre).</a:t>
            </a:r>
          </a:p>
          <a:p>
            <a:endParaRPr lang="en-US" sz="1200" kern="1200" dirty="0" smtClean="0">
              <a:solidFill>
                <a:schemeClr val="tx1"/>
              </a:solidFill>
              <a:effectLst/>
              <a:latin typeface="+mn-lt"/>
              <a:ea typeface="+mn-ea"/>
              <a:cs typeface="+mn-cs"/>
            </a:endParaRPr>
          </a:p>
          <a:p>
            <a:endParaRPr lang="en-US" dirty="0"/>
          </a:p>
          <a:p>
            <a:endParaRPr lang="en-US" sz="1200" b="1"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86588005-BA81-B84E-9653-31D86F5B2895}" type="slidenum">
              <a:rPr lang="en-US" smtClean="0"/>
              <a:t>19</a:t>
            </a:fld>
            <a:endParaRPr lang="en-US" dirty="0"/>
          </a:p>
        </p:txBody>
      </p:sp>
    </p:spTree>
    <p:extLst>
      <p:ext uri="{BB962C8B-B14F-4D97-AF65-F5344CB8AC3E}">
        <p14:creationId xmlns:p14="http://schemas.microsoft.com/office/powerpoint/2010/main" val="303858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86588005-BA81-B84E-9653-31D86F5B2895}" type="slidenum">
              <a:rPr lang="en-US" smtClean="0"/>
              <a:t>2</a:t>
            </a:fld>
            <a:endParaRPr lang="en-US" dirty="0"/>
          </a:p>
        </p:txBody>
      </p:sp>
    </p:spTree>
    <p:extLst>
      <p:ext uri="{BB962C8B-B14F-4D97-AF65-F5344CB8AC3E}">
        <p14:creationId xmlns:p14="http://schemas.microsoft.com/office/powerpoint/2010/main" val="161212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 coût pour Jésus </a:t>
            </a:r>
            <a:endParaRPr lang="en-US" sz="1200" b="1" kern="1200" dirty="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fr-CA" dirty="0"/>
              <a:t>Afin de soutenir notre discussion sur le coût de la vocation du disciple, considérons un instant le prix que Jésus a payé pour que nous ayons l’opportunité de devenir ses disciples : </a:t>
            </a:r>
            <a:endParaRPr lang="fr-CA" dirty="0" smtClean="0"/>
          </a:p>
          <a:p>
            <a:endParaRPr lang="fr-CA" dirty="0"/>
          </a:p>
          <a:p>
            <a:pPr lvl="0"/>
            <a:r>
              <a:rPr lang="fr-CA" dirty="0"/>
              <a:t>Pour nous offrir cette opportunité, Jésus a dû échanger la louange et l’adoration des anges contre une vie de ridicule, de moqueries et de mépris. </a:t>
            </a:r>
            <a:endParaRPr lang="fr-CA" dirty="0" smtClean="0"/>
          </a:p>
          <a:p>
            <a:pPr lvl="0"/>
            <a:endParaRPr lang="fr-CA" dirty="0"/>
          </a:p>
          <a:p>
            <a:pPr lvl="0"/>
            <a:r>
              <a:rPr lang="fr-CA" dirty="0"/>
              <a:t>Pour nous offrir cette opportunité, Jésus a dû échanger la gloire et la splendeur du ciel contre une vie de souffrance et d’humilité.</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20</a:t>
            </a:fld>
            <a:endParaRPr lang="en-US" dirty="0"/>
          </a:p>
        </p:txBody>
      </p:sp>
    </p:spTree>
    <p:extLst>
      <p:ext uri="{BB962C8B-B14F-4D97-AF65-F5344CB8AC3E}">
        <p14:creationId xmlns:p14="http://schemas.microsoft.com/office/powerpoint/2010/main" val="319261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 coût pour Jésus </a:t>
            </a:r>
          </a:p>
          <a:p>
            <a:endParaRPr lang="en-US" sz="1200" b="1" kern="1200" dirty="0">
              <a:solidFill>
                <a:schemeClr val="tx1"/>
              </a:solidFill>
              <a:effectLst/>
              <a:latin typeface="+mn-lt"/>
              <a:ea typeface="+mn-ea"/>
              <a:cs typeface="+mn-cs"/>
            </a:endParaRPr>
          </a:p>
          <a:p>
            <a:pPr lvl="0"/>
            <a:r>
              <a:rPr lang="fr-CA" dirty="0"/>
              <a:t>Pour nous offrir cette opportunité, Jésus a dû </a:t>
            </a:r>
            <a:r>
              <a:rPr lang="fr-CA" b="1" dirty="0"/>
              <a:t>échanger son union parfaite avec le Père contre un mur de séparation. </a:t>
            </a:r>
            <a:endParaRPr lang="fr-CA" b="1" dirty="0" smtClean="0"/>
          </a:p>
          <a:p>
            <a:pPr lvl="0"/>
            <a:endParaRPr lang="fr-CA" b="1" dirty="0"/>
          </a:p>
          <a:p>
            <a:pPr lvl="0"/>
            <a:r>
              <a:rPr lang="fr-CA" dirty="0"/>
              <a:t>Pour nous offrir cette opportunité, </a:t>
            </a:r>
            <a:r>
              <a:rPr lang="fr-CA" b="1" dirty="0"/>
              <a:t>Jésus a dû échanger sa </a:t>
            </a:r>
            <a:r>
              <a:rPr lang="fr-CA" b="1" dirty="0" smtClean="0"/>
              <a:t> propre vie </a:t>
            </a:r>
            <a:r>
              <a:rPr lang="fr-CA" b="1" dirty="0"/>
              <a:t>contre une mort </a:t>
            </a:r>
            <a:r>
              <a:rPr lang="fr-CA" b="1" dirty="0" smtClean="0"/>
              <a:t>atroce </a:t>
            </a:r>
            <a:r>
              <a:rPr lang="fr-CA" b="1" dirty="0"/>
              <a:t>sur la croix. </a:t>
            </a:r>
          </a:p>
          <a:p>
            <a:r>
              <a:rPr lang="en-US" sz="1200" b="1" kern="1200" dirty="0" smtClean="0">
                <a:solidFill>
                  <a:schemeClr val="tx1"/>
                </a:solidFill>
                <a:effectLst/>
              </a:rPr>
              <a:t> </a:t>
            </a:r>
            <a:endParaRPr lang="en-US" sz="1200" b="1" kern="1200" dirty="0">
              <a:solidFill>
                <a:schemeClr val="tx1"/>
              </a:solidFill>
              <a:effectLst/>
            </a:endParaRPr>
          </a:p>
          <a:p>
            <a:endParaRPr lang="en-US" sz="1200" b="1" kern="1200" dirty="0" smtClean="0">
              <a:solidFill>
                <a:schemeClr val="tx1"/>
              </a:solidFill>
              <a:effectLst/>
              <a:latin typeface="+mn-lt"/>
              <a:ea typeface="+mn-ea"/>
              <a:cs typeface="+mn-cs"/>
            </a:endParaRPr>
          </a:p>
          <a:p>
            <a:r>
              <a:rPr lang="fr-CA" dirty="0"/>
              <a:t>Jésus aime ceux qui sont perdus et il était prêt à payer le prix nécessaire pour nous racheter.  Il nous indique ainsi la valeur considérable que nous revêtons à ses yeux.  </a:t>
            </a:r>
          </a:p>
          <a:p>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21</a:t>
            </a:fld>
            <a:endParaRPr lang="en-US" dirty="0"/>
          </a:p>
        </p:txBody>
      </p:sp>
    </p:spTree>
    <p:extLst>
      <p:ext uri="{BB962C8B-B14F-4D97-AF65-F5344CB8AC3E}">
        <p14:creationId xmlns:p14="http://schemas.microsoft.com/office/powerpoint/2010/main" val="4201033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00550"/>
            <a:ext cx="5486400" cy="4375150"/>
          </a:xfrm>
        </p:spPr>
        <p:txBody>
          <a:bodyPr/>
          <a:lstStyle/>
          <a:p>
            <a:r>
              <a:rPr lang="fr-CA" b="1" dirty="0"/>
              <a:t>Les conséquences de la vocation de disciple</a:t>
            </a:r>
            <a:endParaRPr lang="fr-CA" dirty="0"/>
          </a:p>
          <a:p>
            <a:r>
              <a:rPr lang="fr-CA" b="1" dirty="0"/>
              <a:t> </a:t>
            </a:r>
            <a:endParaRPr lang="fr-CA" dirty="0"/>
          </a:p>
          <a:p>
            <a:r>
              <a:rPr lang="fr-CA" b="1" dirty="0"/>
              <a:t>Cas No. 2 : </a:t>
            </a:r>
            <a:r>
              <a:rPr lang="fr-CA" dirty="0"/>
              <a:t>Au verset 59, nous rencontrons un disciple potentiel qui reçoit l’invitation suivante : « Suis-moi. » Il est prêt à suivre le Christ mais il a des </a:t>
            </a:r>
            <a:r>
              <a:rPr lang="fr-CA" i="1" dirty="0"/>
              <a:t>obligations conflictuelles </a:t>
            </a:r>
            <a:r>
              <a:rPr lang="fr-CA" dirty="0"/>
              <a:t>et répond tout d’abord qu’il doit enterrer son père.  Dans le contexte de l’époque,  l’enterrement avait lieu le même jour que le décès, ce qui indiquait un délai quant à sa vocation de disciple à cause de ses nombreuses obligations de fils et d’héritier. </a:t>
            </a:r>
          </a:p>
          <a:p>
            <a:r>
              <a:rPr lang="fr-CA" dirty="0"/>
              <a:t> </a:t>
            </a:r>
          </a:p>
          <a:p>
            <a:r>
              <a:rPr lang="fr-CA" dirty="0"/>
              <a:t>Cette expression orientale courante : « Permets-moi d’abord d’aller ensevelir mon père, » fait certainement référence à l’obligation qu’un homme avait d’aider son père avec la ferme ou l’entreprise jusqu’à la mort de ce dernier.  Cela aurait pu prendre plusieurs années. </a:t>
            </a:r>
          </a:p>
          <a:p>
            <a:r>
              <a:rPr lang="fr-CA" dirty="0"/>
              <a:t> </a:t>
            </a:r>
          </a:p>
          <a:p>
            <a:r>
              <a:rPr lang="fr-CA" dirty="0"/>
              <a:t>Au verset 60, Jésus répond à ce disciple de façon inhabituelle. Il lui dit : « Laisse les morts ensevelir leurs morts ; et toi, va annoncer le royaume de Dieu. » Peut-être que Jésus voulait dire que ceux qui sont morts spirituellement devraient ensevelir leurs morts. </a:t>
            </a:r>
            <a:r>
              <a:rPr lang="fr-CA" dirty="0" smtClean="0"/>
              <a:t>À une </a:t>
            </a:r>
            <a:r>
              <a:rPr lang="fr-CA" dirty="0"/>
              <a:t>autre occasion,  Jésus dit à ses auditeurs : « Si quelqu'un vient à moi, et s'il ne hait pas son père, sa mère, sa femme, ses enfants, ses frères, et ses sœurs, et même </a:t>
            </a:r>
            <a:r>
              <a:rPr lang="fr-CA" dirty="0" smtClean="0"/>
              <a:t>sa </a:t>
            </a:r>
            <a:r>
              <a:rPr lang="fr-CA" dirty="0"/>
              <a:t>propre vie, il ne peut être mon disciple. » La traduction semble dure, mais Jésus veut mettre l’accent sur le fait que nul autre que lui ne devrait avoir la priorité dans notre vie.  </a:t>
            </a:r>
            <a:r>
              <a:rPr lang="fr-CA" b="1" i="1" dirty="0"/>
              <a:t>La conséquence de la vie de disciple est qu’il faut accorder la plus grande priorité aux commandements de Jésus. </a:t>
            </a:r>
            <a:endParaRPr lang="fr-CA" b="1" dirty="0"/>
          </a:p>
          <a:p>
            <a:r>
              <a:rPr lang="fr-CA" i="1" dirty="0"/>
              <a:t> </a:t>
            </a:r>
            <a:endParaRPr lang="fr-CA" dirty="0"/>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22</a:t>
            </a:fld>
            <a:endParaRPr lang="en-US" dirty="0"/>
          </a:p>
        </p:txBody>
      </p:sp>
    </p:spTree>
    <p:extLst>
      <p:ext uri="{BB962C8B-B14F-4D97-AF65-F5344CB8AC3E}">
        <p14:creationId xmlns:p14="http://schemas.microsoft.com/office/powerpoint/2010/main" val="799702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fr-CA" b="1" dirty="0" smtClean="0"/>
              <a:t>Les conséquences</a:t>
            </a:r>
            <a:r>
              <a:rPr lang="fr-CA" i="1" dirty="0"/>
              <a:t> </a:t>
            </a:r>
            <a:endParaRPr lang="fr-CA" dirty="0"/>
          </a:p>
          <a:p>
            <a:r>
              <a:rPr lang="fr-CA" b="1" dirty="0"/>
              <a:t>Cas No. 3 : </a:t>
            </a:r>
            <a:r>
              <a:rPr lang="fr-CA" dirty="0"/>
              <a:t>Au verset 61, un autre individu dit vouloir suivre Jésus mais il a un </a:t>
            </a:r>
            <a:r>
              <a:rPr lang="fr-CA" i="1" dirty="0"/>
              <a:t>esprit partagé</a:t>
            </a:r>
            <a:r>
              <a:rPr lang="fr-CA" dirty="0"/>
              <a:t>.  L’homme désire faire demi-tour afin de dire au revoir à ses bien-aimés.   </a:t>
            </a:r>
          </a:p>
          <a:p>
            <a:r>
              <a:rPr lang="fr-CA" dirty="0"/>
              <a:t>Si nous le prenons au pied de la lettre, il semble qu’il désire simplement informer sa famille de sa décision de suivre le Christ et de leur dire au revoir. Mais en étudiant ce passage de plus près, nous comprenons qu’il désire plutôt prendre le temps de mettre ses affaires en ordre.  En d’autres mots, il veut réaliser certaines choses avant de suivre Jésus.  Le problème est qu’en retournant chez lui pour saluer les siens, ces derniers pourraient l’influencer de façon négative.  Ce retour fournirait à son entourage l’occasion de lui donner son point de vue sur ses décisions. Chez lui, il finirait peut-être par s’occuper de choses et d’autres et ces distractions pourraient retarder ou changer sa décision de retourner vers Jésus.   </a:t>
            </a:r>
            <a:r>
              <a:rPr lang="fr-CA" b="1" i="1" dirty="0"/>
              <a:t>La conséquence à la vocation de disciple est qu’il nous faut aimer notre famille sans toutefois leur permettre d’entraver notre amour pour Dieu et notre désir d’obéir à ses commandements.  </a:t>
            </a:r>
            <a:endParaRPr lang="fr-CA" b="1" dirty="0"/>
          </a:p>
          <a:p>
            <a:r>
              <a:rPr lang="fr-CA" dirty="0"/>
              <a:t>Beaucoup de gens veulent suivre le Christ, mais les nombreux obstacles sont difficiles à surmonter et ont souvent raison de leurs bonnes intentions. Peu importe si les raisons semblent valables, la vérité est que nous considérons quelqu’un ou quelque chose comme plus important que le Christ.  </a:t>
            </a:r>
          </a:p>
          <a:p>
            <a:r>
              <a:rPr lang="fr-CA" dirty="0"/>
              <a:t>Résultat, nous disons au Seigneur que nous le suivrons, « MAIS… ».  Ou nous lui offrons de marcher avec lui à condition de nous laisser faire quelque chose « D’ABORD ».  </a:t>
            </a:r>
          </a:p>
          <a:p>
            <a:r>
              <a:rPr lang="fr-CA" dirty="0"/>
              <a:t>Plusieurs sont appelés et répondent à l’affirmative mais peu tiennent leur promesse.  Peut-être avons-nous le désir de demeurer </a:t>
            </a:r>
            <a:r>
              <a:rPr lang="fr-CA" dirty="0" smtClean="0"/>
              <a:t>fermes </a:t>
            </a:r>
            <a:r>
              <a:rPr lang="fr-CA" dirty="0"/>
              <a:t>par rapport à notre décision, mais les forts courants de la vie réussissent souvent à </a:t>
            </a:r>
            <a:r>
              <a:rPr lang="fr-CA" dirty="0" smtClean="0"/>
              <a:t>nous en </a:t>
            </a:r>
            <a:r>
              <a:rPr lang="fr-CA" dirty="0"/>
              <a:t>détourner.  Toutes, nous avons fait l’expérience de promettre quelque chose avec la ferme intention d’honorer cet engagement uniquement pour nous </a:t>
            </a:r>
            <a:r>
              <a:rPr lang="fr-CA" dirty="0" smtClean="0"/>
              <a:t>retrouver, </a:t>
            </a:r>
            <a:r>
              <a:rPr lang="fr-CA" dirty="0"/>
              <a:t>plus </a:t>
            </a:r>
            <a:r>
              <a:rPr lang="fr-CA" dirty="0" smtClean="0"/>
              <a:t>tard, </a:t>
            </a:r>
            <a:r>
              <a:rPr lang="fr-CA" dirty="0"/>
              <a:t>en train de le rompre</a:t>
            </a:r>
            <a:r>
              <a:rPr lang="fr-CA" dirty="0" smtClean="0"/>
              <a:t>.</a:t>
            </a:r>
            <a:r>
              <a:rPr lang="fr-CA" dirty="0"/>
              <a:t> </a:t>
            </a:r>
          </a:p>
          <a:p>
            <a:r>
              <a:rPr lang="fr-CA" dirty="0"/>
              <a:t>Plusieurs chrétiens potentiels en pleine conversion se sont perdus à cause de la pression émotionnelle qu’ont exercée des membres de leur famille pour les dissuader de suivre le Christ. La Bible est catégorique à ce sujet : Nous devons obéir à Dieu plutôt qu’aux hommes.  </a:t>
            </a:r>
            <a:endParaRPr lang="fr-CA" dirty="0">
              <a:effectLst/>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23</a:t>
            </a:fld>
            <a:endParaRPr lang="en-US" dirty="0"/>
          </a:p>
        </p:txBody>
      </p:sp>
    </p:spTree>
    <p:extLst>
      <p:ext uri="{BB962C8B-B14F-4D97-AF65-F5344CB8AC3E}">
        <p14:creationId xmlns:p14="http://schemas.microsoft.com/office/powerpoint/2010/main" val="1249461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Plusieurs des déclarations de Jésus sont difficiles à entendre car elles sont exigeantes.  Jésus nous demande de tout donner, tout ce que nous sommes et tout ce que nous avons.  Il n’y a pas de demi-mesures, de « si » ou de « mais ».  Bien souvent, nous ne sommes pas prêts à renoncer à tout ce qui nous est demandé.  Sans perdre la page du texte de Luc 9, </a:t>
            </a:r>
            <a:r>
              <a:rPr lang="fr-CA" dirty="0" smtClean="0"/>
              <a:t>allons maintenant </a:t>
            </a:r>
            <a:r>
              <a:rPr lang="fr-CA" dirty="0"/>
              <a:t>à Matthieu 19, aux versets 16-22 et lisons l’histoire du jeune homme riche. </a:t>
            </a:r>
          </a:p>
          <a:p>
            <a:r>
              <a:rPr lang="fr-CA" dirty="0"/>
              <a:t> </a:t>
            </a:r>
          </a:p>
          <a:p>
            <a:r>
              <a:rPr lang="fr-CA" dirty="0"/>
              <a:t> </a:t>
            </a:r>
            <a:r>
              <a:rPr lang="fr-CA" i="1" u="sng" dirty="0"/>
              <a:t>19 :16</a:t>
            </a:r>
            <a:r>
              <a:rPr lang="fr-CA" i="1" dirty="0"/>
              <a:t> Et voici, un homme s'approcha, et dit à Jésus : Maître, que dois-je faire de bon pour avoir la vie éternelle</a:t>
            </a:r>
            <a:r>
              <a:rPr lang="fr-CA" i="1" dirty="0" smtClean="0"/>
              <a:t>?</a:t>
            </a:r>
          </a:p>
          <a:p>
            <a:endParaRPr lang="fr-CA" dirty="0"/>
          </a:p>
          <a:p>
            <a:r>
              <a:rPr lang="fr-CA" i="1" u="sng" dirty="0">
                <a:hlinkClick r:id="rId3" tooltip="Matthieu - Chapitre 19 -  Verset 17"/>
              </a:rPr>
              <a:t>19:17</a:t>
            </a:r>
            <a:r>
              <a:rPr lang="fr-CA" i="1" dirty="0"/>
              <a:t> Il lui répondit : Pourquoi m'interroges-tu sur ce qui est bon ? Un seul est </a:t>
            </a:r>
            <a:r>
              <a:rPr lang="fr-CA" i="1" dirty="0" smtClean="0"/>
              <a:t>bon</a:t>
            </a:r>
            <a:r>
              <a:rPr lang="fr-CA" i="1" dirty="0"/>
              <a:t>. Si tu veux entrer dans la vie, observe les commandements. Lesquels ? lui dit-il.</a:t>
            </a:r>
            <a:endParaRPr lang="fr-CA" dirty="0"/>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24</a:t>
            </a:fld>
            <a:endParaRPr lang="en-US" dirty="0"/>
          </a:p>
        </p:txBody>
      </p:sp>
    </p:spTree>
    <p:extLst>
      <p:ext uri="{BB962C8B-B14F-4D97-AF65-F5344CB8AC3E}">
        <p14:creationId xmlns:p14="http://schemas.microsoft.com/office/powerpoint/2010/main" val="2834516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Matthieu </a:t>
            </a:r>
            <a:r>
              <a:rPr lang="en-US" b="1" dirty="0"/>
              <a:t>19:16-22</a:t>
            </a:r>
          </a:p>
          <a:p>
            <a:r>
              <a:rPr lang="fr-CA" i="1" dirty="0" smtClean="0"/>
              <a:t>Et </a:t>
            </a:r>
            <a:r>
              <a:rPr lang="fr-CA" i="1" dirty="0"/>
              <a:t>Jésus répondit : Tu ne tueras point ; tu ne commettras point d'adultère ; tu ne déroberas point ; tu ne diras point de faux témoignage ; honore ton père et ta mère </a:t>
            </a:r>
            <a:r>
              <a:rPr lang="fr-CA" i="1" dirty="0" smtClean="0"/>
              <a:t>;</a:t>
            </a:r>
          </a:p>
          <a:p>
            <a:endParaRPr lang="fr-CA" dirty="0"/>
          </a:p>
          <a:p>
            <a:r>
              <a:rPr lang="fr-CA" i="1" dirty="0" smtClean="0"/>
              <a:t>et </a:t>
            </a:r>
            <a:r>
              <a:rPr lang="fr-CA" i="1" dirty="0"/>
              <a:t>: tu aimeras ton prochain comme toi-même</a:t>
            </a:r>
            <a:r>
              <a:rPr lang="fr-CA" i="1" dirty="0" smtClean="0"/>
              <a:t>.</a:t>
            </a:r>
            <a:endParaRPr lang="fr-CA" dirty="0"/>
          </a:p>
        </p:txBody>
      </p:sp>
      <p:sp>
        <p:nvSpPr>
          <p:cNvPr id="4" name="Slide Number Placeholder 3"/>
          <p:cNvSpPr>
            <a:spLocks noGrp="1"/>
          </p:cNvSpPr>
          <p:nvPr>
            <p:ph type="sldNum" sz="quarter" idx="5"/>
          </p:nvPr>
        </p:nvSpPr>
        <p:spPr/>
        <p:txBody>
          <a:bodyPr/>
          <a:lstStyle/>
          <a:p>
            <a:fld id="{86588005-BA81-B84E-9653-31D86F5B2895}" type="slidenum">
              <a:rPr lang="en-US" smtClean="0"/>
              <a:t>25</a:t>
            </a:fld>
            <a:endParaRPr lang="en-US" dirty="0"/>
          </a:p>
        </p:txBody>
      </p:sp>
    </p:spTree>
    <p:extLst>
      <p:ext uri="{BB962C8B-B14F-4D97-AF65-F5344CB8AC3E}">
        <p14:creationId xmlns:p14="http://schemas.microsoft.com/office/powerpoint/2010/main" val="2048941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Matthieu 19:16-22</a:t>
            </a:r>
          </a:p>
          <a:p>
            <a:endParaRPr lang="en-US" b="1" dirty="0"/>
          </a:p>
          <a:p>
            <a:r>
              <a:rPr lang="fr-CA" i="1" dirty="0" smtClean="0"/>
              <a:t>Le </a:t>
            </a:r>
            <a:r>
              <a:rPr lang="fr-CA" i="1" dirty="0"/>
              <a:t>jeune homme lui dit : J'ai observé toutes ces choses ; que me manque-t-il encore ?</a:t>
            </a:r>
            <a:endParaRPr lang="fr-CA" dirty="0"/>
          </a:p>
          <a:p>
            <a:endParaRPr lang="fr-CA" i="1" u="sng" dirty="0"/>
          </a:p>
          <a:p>
            <a:r>
              <a:rPr lang="fr-CA" i="1" dirty="0" smtClean="0"/>
              <a:t>Jésus </a:t>
            </a:r>
            <a:r>
              <a:rPr lang="fr-CA" i="1" dirty="0"/>
              <a:t>lui dit : Si tu veux être parfait, va, vends ce que tu possèdes, donne-le aux pauvres, et tu auras un trésor dans le ciel. Puis viens, et suis-moi</a:t>
            </a:r>
            <a:r>
              <a:rPr lang="fr-CA" i="1" dirty="0" smtClean="0"/>
              <a:t>.</a:t>
            </a:r>
          </a:p>
          <a:p>
            <a:endParaRPr lang="fr-CA" dirty="0" smtClean="0"/>
          </a:p>
          <a:p>
            <a:r>
              <a:rPr lang="fr-CA" dirty="0" smtClean="0"/>
              <a:t>Mathieu  poursuit </a:t>
            </a:r>
            <a:r>
              <a:rPr lang="fr-CA" dirty="0" smtClean="0"/>
              <a:t>avec la </a:t>
            </a:r>
            <a:r>
              <a:rPr lang="fr-CA" dirty="0" smtClean="0"/>
              <a:t>réaction tragique  du jeune homme à l’appel de la grâce. </a:t>
            </a:r>
          </a:p>
          <a:p>
            <a:endParaRPr lang="fr-CA" dirty="0"/>
          </a:p>
          <a:p>
            <a:r>
              <a:rPr lang="fr-CA" i="1" dirty="0" smtClean="0"/>
              <a:t>Après </a:t>
            </a:r>
            <a:r>
              <a:rPr lang="fr-CA" i="1" dirty="0"/>
              <a:t>avoir entendu ces paroles, le jeune homme s'en alla tout triste ; car il avait de grands biens.</a:t>
            </a:r>
            <a:endParaRPr lang="fr-CA" dirty="0"/>
          </a:p>
          <a:p>
            <a:endParaRPr lang="en-US" b="1" dirty="0"/>
          </a:p>
        </p:txBody>
      </p:sp>
      <p:sp>
        <p:nvSpPr>
          <p:cNvPr id="4" name="Slide Number Placeholder 3"/>
          <p:cNvSpPr>
            <a:spLocks noGrp="1"/>
          </p:cNvSpPr>
          <p:nvPr>
            <p:ph type="sldNum" sz="quarter" idx="5"/>
          </p:nvPr>
        </p:nvSpPr>
        <p:spPr/>
        <p:txBody>
          <a:bodyPr/>
          <a:lstStyle/>
          <a:p>
            <a:fld id="{86588005-BA81-B84E-9653-31D86F5B2895}" type="slidenum">
              <a:rPr lang="en-US" smtClean="0"/>
              <a:t>26</a:t>
            </a:fld>
            <a:endParaRPr lang="en-US" dirty="0"/>
          </a:p>
        </p:txBody>
      </p:sp>
    </p:spTree>
    <p:extLst>
      <p:ext uri="{BB962C8B-B14F-4D97-AF65-F5344CB8AC3E}">
        <p14:creationId xmlns:p14="http://schemas.microsoft.com/office/powerpoint/2010/main" val="3847234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Suis-moi</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r>
              <a:rPr lang="fr-CA" dirty="0"/>
              <a:t>Cette histoire nous démontre que l’obéissance à la loi ne garantit pas que nous sommes sur le chemin du disciple. </a:t>
            </a:r>
            <a:r>
              <a:rPr lang="fr-CA" b="1" i="1" dirty="0"/>
              <a:t>La conséquence à la vocation de disciple est qu’il nous faut être </a:t>
            </a:r>
            <a:r>
              <a:rPr lang="fr-CA" b="1" i="1" dirty="0" smtClean="0"/>
              <a:t>obéissants </a:t>
            </a:r>
            <a:r>
              <a:rPr lang="fr-CA" b="1" i="1" dirty="0"/>
              <a:t>à la loi, à condition de le faire avec Christ. </a:t>
            </a:r>
            <a:endParaRPr lang="fr-CA"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Il est possible d’obéir à la loi de Dieu sans Dieu.</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27</a:t>
            </a:fld>
            <a:endParaRPr lang="en-US" dirty="0"/>
          </a:p>
        </p:txBody>
      </p:sp>
    </p:spTree>
    <p:extLst>
      <p:ext uri="{BB962C8B-B14F-4D97-AF65-F5344CB8AC3E}">
        <p14:creationId xmlns:p14="http://schemas.microsoft.com/office/powerpoint/2010/main" val="2846860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n-US" b="1" dirty="0" smtClean="0"/>
              <a:t>Suivre Jésus </a:t>
            </a:r>
            <a:r>
              <a:rPr lang="en-US" sz="1200" b="1" kern="1200" dirty="0" smtClean="0">
                <a:solidFill>
                  <a:schemeClr val="tx1"/>
                </a:solidFill>
                <a:effectLst/>
                <a:latin typeface="+mn-lt"/>
                <a:ea typeface="+mn-ea"/>
                <a:cs typeface="+mn-cs"/>
              </a:rPr>
              <a:t>— Ne pas regarder en arrière</a:t>
            </a:r>
          </a:p>
          <a:p>
            <a:endParaRPr lang="en-US" sz="1200" kern="1200" dirty="0">
              <a:solidFill>
                <a:schemeClr val="tx1"/>
              </a:solidFill>
              <a:effectLst/>
              <a:latin typeface="+mn-lt"/>
              <a:ea typeface="+mn-ea"/>
              <a:cs typeface="+mn-cs"/>
            </a:endParaRPr>
          </a:p>
          <a:p>
            <a:r>
              <a:rPr lang="fr-CA" dirty="0"/>
              <a:t>Retournons maintenant à Luc 9. Au verset 62, Jésus utilise une expression courante de l’époque pour illustrer une profonde vérité spirituelle. Écoutons attentivement : « </a:t>
            </a:r>
            <a:r>
              <a:rPr lang="fr-CA" b="1" dirty="0"/>
              <a:t>Quiconque met la main à la charrue, et regarde en arrière, n'est pas propre au royaume de Dieu</a:t>
            </a:r>
            <a:r>
              <a:rPr lang="fr-CA" dirty="0"/>
              <a:t>. » Que veut dire «  mettre la main à la charrue » ? Cette expression signifie « prendre une responsabilité, s’investir dans une tâche ou une entreprise quelconque ». Le mot de la fin indique que si nous voulons réussir dans cette entreprise, nous devons toujours regarder en avant et jamais en arrière. </a:t>
            </a:r>
            <a:endParaRPr lang="fr-CA" dirty="0" smtClean="0"/>
          </a:p>
          <a:p>
            <a:r>
              <a:rPr lang="fr-CA" dirty="0"/>
              <a:t> </a:t>
            </a:r>
          </a:p>
          <a:p>
            <a:r>
              <a:rPr lang="fr-CA" dirty="0"/>
              <a:t>Il y aura peut-être des moments où nous regarderons en arrière pour considérer avec regrets des choses que nous avons entreprises et que nous considérons comme des erreurs aujourd’hui. Au sens spirituel, nous devons embrasser la vocation de disciple de tout cœur et ne jamais nous retourner. </a:t>
            </a:r>
            <a:endParaRPr lang="fr-CA" dirty="0" smtClean="0"/>
          </a:p>
          <a:p>
            <a:endParaRPr lang="fr-CA" dirty="0"/>
          </a:p>
          <a:p>
            <a:r>
              <a:rPr lang="fr-CA" dirty="0"/>
              <a:t>Christ nous avertit que de regarder vers le passé pourrait nous disqualifier du Royaume de Dieu. Il dit : « Souvenez-vous de la femme de Lot.</a:t>
            </a:r>
          </a:p>
          <a:p>
            <a:r>
              <a:rPr lang="fr-CA" dirty="0"/>
              <a:t>Celui qui cherchera à sauver sa vie la perdra, et celui qui la perdra la retrouvera. » (Luc 17.32,33). La femme de Lot ne s’était pas engagée à aller de l’avant avec l’ange, son cœur était toujours à Sodome. Lorsqu’elle se retourna pour regarder derrière, elle se changea en statue de sel (Genèse 19.26).</a:t>
            </a:r>
          </a:p>
          <a:p>
            <a:r>
              <a:rPr lang="fr-CA" dirty="0"/>
              <a:t> </a:t>
            </a:r>
          </a:p>
          <a:p>
            <a:r>
              <a:rPr lang="fr-CA" dirty="0"/>
              <a:t>Jacques fait un commentaire sur cette indécision entre aller de l’avant et regarder en arrière. Il dit : « </a:t>
            </a:r>
            <a:r>
              <a:rPr lang="fr-CA" b="1" dirty="0"/>
              <a:t>car celui qui doute est semblable au flot de la mer, agité par le vent et poussé de côté et d'autre</a:t>
            </a:r>
            <a:r>
              <a:rPr lang="fr-CA" dirty="0"/>
              <a:t>. » (Jacques 1.6)</a:t>
            </a:r>
          </a:p>
          <a:p>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28</a:t>
            </a:fld>
            <a:endParaRPr lang="en-US" dirty="0"/>
          </a:p>
        </p:txBody>
      </p:sp>
    </p:spTree>
    <p:extLst>
      <p:ext uri="{BB962C8B-B14F-4D97-AF65-F5344CB8AC3E}">
        <p14:creationId xmlns:p14="http://schemas.microsoft.com/office/powerpoint/2010/main" val="434032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La véritable vie de disciple</a:t>
            </a:r>
          </a:p>
          <a:p>
            <a:endParaRPr lang="en-US" b="1" dirty="0"/>
          </a:p>
          <a:p>
            <a:r>
              <a:rPr lang="fr-CA" dirty="0" smtClean="0"/>
              <a:t>Dans </a:t>
            </a:r>
            <a:r>
              <a:rPr lang="fr-CA" dirty="0"/>
              <a:t>le même ordre </a:t>
            </a:r>
            <a:r>
              <a:rPr lang="fr-CA" dirty="0" smtClean="0"/>
              <a:t>d’idée,</a:t>
            </a:r>
            <a:r>
              <a:rPr lang="fr-CA" baseline="0" dirty="0" smtClean="0"/>
              <a:t> </a:t>
            </a:r>
            <a:r>
              <a:rPr lang="fr-CA" dirty="0" smtClean="0"/>
              <a:t>Hébreux </a:t>
            </a:r>
            <a:r>
              <a:rPr lang="fr-CA" dirty="0"/>
              <a:t>10.38 déclare : « Et mon juste vivra par la foi ; mais, s'il se retire, mon âme ne prend pas plaisir en lui. » Paul exprime que la vocation de disciple est possible uniquement si nous vivons par la foi. Il ajoute que nous sommes en danger de perdre notre salut si nous abandonnons notre foi. </a:t>
            </a:r>
          </a:p>
          <a:p>
            <a:r>
              <a:rPr lang="fr-CA" dirty="0"/>
              <a:t> </a:t>
            </a:r>
          </a:p>
          <a:p>
            <a:r>
              <a:rPr lang="fr-CA" dirty="0"/>
              <a:t>Le grand prédicateur, Charles Spurgeon, dit ceci : « Faire confiance à Dieu nous mène au salut, ne pas lui faire confiance est égal à ne pas être sauvé. » </a:t>
            </a:r>
            <a:r>
              <a:rPr lang="fr-CA" b="1" i="1" dirty="0"/>
              <a:t>La  conséquence à la vocation de disciple est le danger de  regarder en arrière, de perdre Jésus de vue, d’oublier de lui faire confiance et de passer à côté du salut. »</a:t>
            </a:r>
            <a:endParaRPr lang="fr-CA" b="1" dirty="0"/>
          </a:p>
          <a:p>
            <a:endParaRPr lang="en-US" sz="1200" b="1" kern="1200" dirty="0">
              <a:solidFill>
                <a:schemeClr val="tx1"/>
              </a:solidFill>
              <a:effectLst/>
            </a:endParaRP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30</a:t>
            </a:fld>
            <a:endParaRPr lang="en-US" dirty="0"/>
          </a:p>
        </p:txBody>
      </p:sp>
    </p:spTree>
    <p:extLst>
      <p:ext uri="{BB962C8B-B14F-4D97-AF65-F5344CB8AC3E}">
        <p14:creationId xmlns:p14="http://schemas.microsoft.com/office/powerpoint/2010/main" val="2281474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1200" kern="1200" dirty="0" smtClean="0">
                <a:solidFill>
                  <a:schemeClr val="tx1"/>
                </a:solidFill>
                <a:effectLst/>
                <a:latin typeface="+mn-lt"/>
                <a:ea typeface="+mn-ea"/>
                <a:cs typeface="+mn-cs"/>
              </a:rPr>
              <a:t>“</a:t>
            </a:r>
            <a:r>
              <a:rPr lang="fr-CA" dirty="0"/>
              <a:t>Une collaboratrice au Ministère des femmes écrit ceci : « Le désir le plus profond de l’humanité déchue est de retrouver l’intimité avec le divin. Nous avons soif d’être connus de Dieu et de recevoir son amour inconditionnel. Nous aspirons à être aimés et non perdus.  Lorsque nous commençons à chercher avec avidité une relation intime avec Dieu en qualité de fils et de filles et à désirer lui ressembler en paroles et en actes, nous savons alors que nous sommes bel et bien engagés sur le chemin des disciples. Dans notre communion avec Jésus, la discipline spirituelle qu’est la prière lie nos cœurs étroitement avec le sien pour que nous le suivions naturellement dans l’Éternité, et ce, peu importe le coût. » --  Rebecca Turner </a:t>
            </a:r>
          </a:p>
          <a:p>
            <a:endParaRPr lang="en-US" sz="1200" kern="1200" dirty="0" smtClean="0">
              <a:solidFill>
                <a:schemeClr val="tx1"/>
              </a:solidFill>
              <a:effectLst/>
              <a:latin typeface="+mn-lt"/>
              <a:ea typeface="+mn-ea"/>
              <a:cs typeface="+mn-cs"/>
            </a:endParaRPr>
          </a:p>
          <a:p>
            <a:r>
              <a:rPr lang="fr-CA" dirty="0" smtClean="0"/>
              <a:t>En </a:t>
            </a:r>
            <a:r>
              <a:rPr lang="fr-CA" dirty="0"/>
              <a:t>résultat de la foi grandissante du disciple en son Maître, il obéit sans poser de questions et s’engage pleinement à poursuivre l’œuvre à la manière de Christ.  Un chrétien victorieux et efficace est un individu qui a tout d’abord marché dans les pas de Jésus, lequel déclare : « Je suis le chemin, la vérité et la vie, nul ne vient au Père que par moi. » (Jean 14.6</a:t>
            </a:r>
            <a:r>
              <a:rPr lang="fr-CA" dirty="0" smtClean="0"/>
              <a:t>)</a:t>
            </a:r>
          </a:p>
          <a:p>
            <a:endParaRPr lang="fr-CA" dirty="0"/>
          </a:p>
          <a:p>
            <a:r>
              <a:rPr lang="fr-CA" dirty="0"/>
              <a:t>Ce matin, nous nous pencherons sur le passage biblique cité dans Luc 9.57-62 afin de tirer un enseignement du dialogue entre Christ et trois de ses fidèles. Ces trois expériences différentes révèlent ce que signifie être un véritable disciple. </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3</a:t>
            </a:fld>
            <a:endParaRPr lang="en-US" dirty="0"/>
          </a:p>
        </p:txBody>
      </p:sp>
    </p:spTree>
    <p:extLst>
      <p:ext uri="{BB962C8B-B14F-4D97-AF65-F5344CB8AC3E}">
        <p14:creationId xmlns:p14="http://schemas.microsoft.com/office/powerpoint/2010/main" val="3453798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Ce matin, nous avons examiné ce qu’exige une véritable vie de disciple :</a:t>
            </a:r>
          </a:p>
          <a:p>
            <a:r>
              <a:rPr lang="fr-CA" dirty="0"/>
              <a:t> </a:t>
            </a:r>
          </a:p>
          <a:p>
            <a:pPr lvl="0"/>
            <a:r>
              <a:rPr lang="fr-CA" dirty="0" smtClean="0"/>
              <a:t>-Répondre </a:t>
            </a:r>
            <a:r>
              <a:rPr lang="fr-CA" dirty="0"/>
              <a:t>à l’appel de Jésus de façon décidée et avec bonne volonté – le délai n’est pas une option</a:t>
            </a:r>
            <a:r>
              <a:rPr lang="fr-CA" dirty="0" smtClean="0"/>
              <a:t>.</a:t>
            </a:r>
          </a:p>
          <a:p>
            <a:r>
              <a:rPr lang="fr-CA" dirty="0"/>
              <a:t>-Faire de notre relation avec Dieu notre principale priorité – la prière quotidienne et </a:t>
            </a:r>
            <a:r>
              <a:rPr lang="fr-CA" dirty="0" smtClean="0"/>
              <a:t>l’étude </a:t>
            </a:r>
            <a:r>
              <a:rPr lang="fr-CA" dirty="0"/>
              <a:t>de sa Parole sont comprises dans ce point</a:t>
            </a:r>
            <a:r>
              <a:rPr lang="fr-CA" dirty="0" smtClean="0"/>
              <a:t>.</a:t>
            </a:r>
            <a:endParaRPr lang="fr-CA" dirty="0"/>
          </a:p>
          <a:p>
            <a:pPr lvl="0"/>
            <a:r>
              <a:rPr lang="fr-CA" dirty="0" smtClean="0"/>
              <a:t>-Suivre </a:t>
            </a:r>
            <a:r>
              <a:rPr lang="fr-CA" dirty="0"/>
              <a:t>dans l’obéissance – aller jusqu’à endurer la souffrance et le sacrifice.</a:t>
            </a:r>
          </a:p>
          <a:p>
            <a:pPr lvl="0"/>
            <a:r>
              <a:rPr lang="fr-CA" dirty="0" smtClean="0"/>
              <a:t>-Renoncer </a:t>
            </a:r>
            <a:r>
              <a:rPr lang="fr-CA" dirty="0"/>
              <a:t>à des plaisirs mondains qui nous font retourner en arrière et regarder plutôt vers l’avant. </a:t>
            </a:r>
          </a:p>
          <a:p>
            <a:pPr lvl="0"/>
            <a:r>
              <a:rPr lang="fr-CA" dirty="0"/>
              <a:t> -Faire totalement confiance au Seigneur, répondre avec foi sans la moindre indécision.</a:t>
            </a:r>
          </a:p>
          <a:p>
            <a:endParaRPr lang="fr-CA" dirty="0"/>
          </a:p>
          <a:p>
            <a:r>
              <a:rPr lang="fr-CA" dirty="0"/>
              <a:t>Certes, la vie est remplie </a:t>
            </a:r>
            <a:r>
              <a:rPr lang="fr-CA" dirty="0" smtClean="0"/>
              <a:t>d’incertitudes, </a:t>
            </a:r>
            <a:r>
              <a:rPr lang="fr-CA" dirty="0"/>
              <a:t>mais une chose est sûre : Tout ce que nous accumulons à la sueur de notre front ne durera pas.  C’est temporaire et sans aucune valeur pour la vie éternelle. Tout disparaîtra comme la brume s’évapore au contact du soleil levant.  En revanche, voici  ce que Jésus nous offre : la vie éternelle dans le ciel ainsi que sur une terre recréée.  Nous vivrons avec notre Dieu à travers les âges. C’est incomparable </a:t>
            </a:r>
            <a:r>
              <a:rPr lang="fr-CA" dirty="0" smtClean="0"/>
              <a:t>pas rapport à </a:t>
            </a:r>
            <a:r>
              <a:rPr lang="fr-CA" dirty="0"/>
              <a:t>ce que le monde peut nous offrir.</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31</a:t>
            </a:fld>
            <a:endParaRPr lang="en-US" dirty="0"/>
          </a:p>
        </p:txBody>
      </p:sp>
    </p:spTree>
    <p:extLst>
      <p:ext uri="{BB962C8B-B14F-4D97-AF65-F5344CB8AC3E}">
        <p14:creationId xmlns:p14="http://schemas.microsoft.com/office/powerpoint/2010/main" val="173897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52950"/>
          </a:xfrm>
        </p:spPr>
        <p:txBody>
          <a:bodyPr/>
          <a:lstStyle/>
          <a:p>
            <a:r>
              <a:rPr lang="en-US" b="1" dirty="0" smtClean="0"/>
              <a:t>Introspection</a:t>
            </a:r>
            <a:endParaRPr lang="en-US" sz="1200" b="1" kern="1200" dirty="0" smtClean="0">
              <a:solidFill>
                <a:schemeClr val="tx1"/>
              </a:solidFill>
              <a:effectLst/>
              <a:latin typeface="+mn-lt"/>
              <a:ea typeface="+mn-ea"/>
              <a:cs typeface="+mn-cs"/>
            </a:endParaRPr>
          </a:p>
          <a:p>
            <a:endParaRPr lang="en-US" b="1" dirty="0"/>
          </a:p>
          <a:p>
            <a:r>
              <a:rPr lang="fr-CA" dirty="0" smtClean="0"/>
              <a:t>En </a:t>
            </a:r>
            <a:r>
              <a:rPr lang="fr-CA" dirty="0"/>
              <a:t>conclusion, examinons notre vie aujourd’hui et posons-nous ces questions difficiles </a:t>
            </a:r>
            <a:r>
              <a:rPr lang="fr-CA" dirty="0" smtClean="0"/>
              <a:t>:</a:t>
            </a:r>
          </a:p>
          <a:p>
            <a:endParaRPr lang="fr-CA" dirty="0"/>
          </a:p>
          <a:p>
            <a:pPr lvl="0"/>
            <a:r>
              <a:rPr lang="fr-CA" dirty="0" smtClean="0"/>
              <a:t>Quels </a:t>
            </a:r>
            <a:r>
              <a:rPr lang="fr-CA" dirty="0"/>
              <a:t>sont les biens matériels que je mets en premier, à la place du Seigneur </a:t>
            </a:r>
            <a:r>
              <a:rPr lang="fr-CA" dirty="0" smtClean="0"/>
              <a:t>?</a:t>
            </a:r>
          </a:p>
          <a:p>
            <a:pPr lvl="0"/>
            <a:endParaRPr lang="fr-CA" dirty="0"/>
          </a:p>
          <a:p>
            <a:pPr lvl="0"/>
            <a:r>
              <a:rPr lang="fr-CA" dirty="0"/>
              <a:t>Quelles relations sont plus importantes que ma relation avec Dieu </a:t>
            </a:r>
            <a:r>
              <a:rPr lang="fr-CA" dirty="0" smtClean="0"/>
              <a:t>?</a:t>
            </a:r>
          </a:p>
          <a:p>
            <a:pPr lvl="0"/>
            <a:endParaRPr lang="fr-CA" dirty="0"/>
          </a:p>
          <a:p>
            <a:pPr lvl="0"/>
            <a:r>
              <a:rPr lang="fr-CA" dirty="0"/>
              <a:t>Sur qui ou sur quoi est-ce que je m’appuie pour ma sécurité et mon bien-être ?  </a:t>
            </a:r>
            <a:endParaRPr lang="fr-CA" dirty="0" smtClean="0"/>
          </a:p>
          <a:p>
            <a:pPr lvl="0"/>
            <a:endParaRPr lang="fr-CA" dirty="0" smtClean="0"/>
          </a:p>
          <a:p>
            <a:pPr lvl="0"/>
            <a:r>
              <a:rPr lang="fr-CA" dirty="0" smtClean="0"/>
              <a:t>Ma </a:t>
            </a:r>
            <a:r>
              <a:rPr lang="fr-CA" dirty="0"/>
              <a:t>confiance doit être ancrée en Jésus car il n’y a aucune autre façon pour moi d’être une disciple bien-aimée</a:t>
            </a:r>
            <a:r>
              <a:rPr lang="fr-CA" dirty="0" smtClean="0"/>
              <a:t>.</a:t>
            </a:r>
          </a:p>
          <a:p>
            <a:pPr lvl="0"/>
            <a:endParaRPr lang="fr-CA" dirty="0"/>
          </a:p>
          <a:p>
            <a:r>
              <a:rPr lang="fr-CA" dirty="0"/>
              <a:t>Nous avons été bénies par une vérité éternelle et un message puissant à répandre dans un monde qui attend la bonne nouvelle.  L’invitation de Jésus : « Suis-moi » est encore pertinente pour chacune d’entre nous aujourd’hui. Il y des milliards de gens avides d’entendre la bonne nouvelle. Voulez-vous tendre la main, renoncer à votre confort matériel, tout sacrifier, et aller faire des disciples pour Jésus </a:t>
            </a:r>
            <a:r>
              <a:rPr lang="fr-CA" dirty="0" smtClean="0"/>
              <a:t>?</a:t>
            </a:r>
          </a:p>
          <a:p>
            <a:endParaRPr lang="fr-CA" dirty="0"/>
          </a:p>
          <a:p>
            <a:r>
              <a:rPr lang="fr-CA" dirty="0"/>
              <a:t>Que Dieu vous bénisse alors que vous priez ardemment pour la pluie de l’arrière-saison et qu’Il répande celle-ci en réponse à l’engagement que vous prenez vers une véritable vie de disciple. </a:t>
            </a:r>
          </a:p>
          <a:p>
            <a:r>
              <a:rPr lang="fr-CA" dirty="0"/>
              <a:t> </a:t>
            </a:r>
          </a:p>
          <a:p>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32</a:t>
            </a:fld>
            <a:endParaRPr lang="en-US" dirty="0"/>
          </a:p>
        </p:txBody>
      </p:sp>
    </p:spTree>
    <p:extLst>
      <p:ext uri="{BB962C8B-B14F-4D97-AF65-F5344CB8AC3E}">
        <p14:creationId xmlns:p14="http://schemas.microsoft.com/office/powerpoint/2010/main" val="17196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Luc </a:t>
            </a:r>
            <a:r>
              <a:rPr lang="en-US" b="1" dirty="0"/>
              <a:t>9:57-62</a:t>
            </a:r>
          </a:p>
          <a:p>
            <a:endParaRPr lang="en-US" dirty="0">
              <a:hlinkClick r:id="rId3" tooltip="Luc - Chapitre 9 -  Verset 57"/>
            </a:endParaRPr>
          </a:p>
          <a:p>
            <a:r>
              <a:rPr lang="fr-CA" i="1" dirty="0" smtClean="0">
                <a:hlinkClick r:id="rId3" tooltip="Luc - Chapitre 9 -  Verset 57"/>
              </a:rPr>
              <a:t>9:57</a:t>
            </a:r>
            <a:r>
              <a:rPr lang="fr-CA" i="1" dirty="0"/>
              <a:t> Pendant qu'ils étaient en chemin, un homme lui dit : Seigneur, je te suivrai partout où tu iras</a:t>
            </a:r>
            <a:r>
              <a:rPr lang="fr-CA" i="1" dirty="0" smtClean="0"/>
              <a:t>.</a:t>
            </a:r>
          </a:p>
          <a:p>
            <a:pPr marL="228600" indent="-228600">
              <a:buAutoNum type="arabicPlain" startAt="57"/>
            </a:pPr>
            <a:endParaRPr lang="fr-CA" dirty="0"/>
          </a:p>
          <a:p>
            <a:r>
              <a:rPr lang="fr-CA" i="1" dirty="0">
                <a:hlinkClick r:id="rId4" tooltip="Luc - Chapitre 9 -  Verset 58"/>
              </a:rPr>
              <a:t>9:58</a:t>
            </a:r>
            <a:r>
              <a:rPr lang="fr-CA" i="1" dirty="0"/>
              <a:t> Jésus lui répondit : Les renards ont des tanières, et les oiseaux du ciel ont des nids, mais le Fils de l'homme n'a pas un lieu où il puisse reposer sa tête</a:t>
            </a:r>
            <a:r>
              <a:rPr lang="fr-CA" i="1" dirty="0" smtClean="0"/>
              <a:t>.</a:t>
            </a:r>
            <a:endParaRPr lang="fr-CA" dirty="0"/>
          </a:p>
        </p:txBody>
      </p:sp>
      <p:sp>
        <p:nvSpPr>
          <p:cNvPr id="4" name="Slide Number Placeholder 3"/>
          <p:cNvSpPr>
            <a:spLocks noGrp="1"/>
          </p:cNvSpPr>
          <p:nvPr>
            <p:ph type="sldNum" sz="quarter" idx="5"/>
          </p:nvPr>
        </p:nvSpPr>
        <p:spPr/>
        <p:txBody>
          <a:bodyPr/>
          <a:lstStyle/>
          <a:p>
            <a:fld id="{86588005-BA81-B84E-9653-31D86F5B2895}" type="slidenum">
              <a:rPr lang="en-US" smtClean="0"/>
              <a:t>4</a:t>
            </a:fld>
            <a:endParaRPr lang="en-US" dirty="0"/>
          </a:p>
        </p:txBody>
      </p:sp>
    </p:spTree>
    <p:extLst>
      <p:ext uri="{BB962C8B-B14F-4D97-AF65-F5344CB8AC3E}">
        <p14:creationId xmlns:p14="http://schemas.microsoft.com/office/powerpoint/2010/main" val="116096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Luc 9:57-62</a:t>
            </a:r>
          </a:p>
          <a:p>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fr-CA" i="1" dirty="0">
                <a:hlinkClick r:id="rId3" tooltip="Luc - Chapitre 9 -  Verset 59"/>
              </a:rPr>
              <a:t>9:59</a:t>
            </a:r>
            <a:r>
              <a:rPr lang="fr-CA" i="1" dirty="0"/>
              <a:t> Il dit à un autre : Suis-moi. Et il répondit : Seigneur, permets-moi d'aller d'abord ensevelir mon père</a:t>
            </a:r>
            <a:r>
              <a:rPr lang="fr-CA" i="1" dirty="0" smtClean="0"/>
              <a:t>.</a:t>
            </a:r>
          </a:p>
          <a:p>
            <a:endParaRPr lang="fr-CA" dirty="0"/>
          </a:p>
          <a:p>
            <a:r>
              <a:rPr lang="fr-CA" i="1" dirty="0">
                <a:hlinkClick r:id="rId4" tooltip="Luc - Chapitre 9 -  Verset 60"/>
              </a:rPr>
              <a:t>9:60</a:t>
            </a:r>
            <a:r>
              <a:rPr lang="fr-CA" i="1" dirty="0"/>
              <a:t> Mais Jésus lui dit : Laisse les morts ensevelir leurs morts ; et toi, va annoncer le royaume de Dieu.</a:t>
            </a:r>
            <a:endParaRPr lang="fr-CA"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5</a:t>
            </a:fld>
            <a:endParaRPr lang="en-US" dirty="0"/>
          </a:p>
        </p:txBody>
      </p:sp>
    </p:spTree>
    <p:extLst>
      <p:ext uri="{BB962C8B-B14F-4D97-AF65-F5344CB8AC3E}">
        <p14:creationId xmlns:p14="http://schemas.microsoft.com/office/powerpoint/2010/main" val="233803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Luc 9:57-62</a:t>
            </a:r>
          </a:p>
          <a:p>
            <a:endParaRPr lang="en-US" b="1" dirty="0" smtClean="0"/>
          </a:p>
          <a:p>
            <a:endParaRPr lang="en-US" b="1" dirty="0" smtClean="0"/>
          </a:p>
          <a:p>
            <a:endParaRPr lang="en-US" sz="1200" kern="1200" dirty="0" smtClean="0">
              <a:solidFill>
                <a:schemeClr val="tx1"/>
              </a:solidFill>
              <a:effectLst/>
              <a:latin typeface="+mn-lt"/>
              <a:ea typeface="+mn-ea"/>
              <a:cs typeface="+mn-cs"/>
            </a:endParaRPr>
          </a:p>
          <a:p>
            <a:r>
              <a:rPr lang="fr-CA" i="1" dirty="0" smtClean="0">
                <a:hlinkClick r:id="rId3" tooltip="Luc - Chapitre 9 -  Verset 61"/>
              </a:rPr>
              <a:t>9:61</a:t>
            </a:r>
            <a:r>
              <a:rPr lang="fr-CA" i="1" dirty="0"/>
              <a:t> Un autre dit : Je te suivrai, Seigneur, mais permets-moi d'aller d'abord prendre congé de ceux de ma maison</a:t>
            </a:r>
            <a:r>
              <a:rPr lang="fr-CA" i="1" dirty="0" smtClean="0"/>
              <a:t>.</a:t>
            </a:r>
          </a:p>
          <a:p>
            <a:endParaRPr lang="fr-CA" dirty="0"/>
          </a:p>
          <a:p>
            <a:r>
              <a:rPr lang="fr-CA" i="1" dirty="0">
                <a:hlinkClick r:id="rId4" tooltip="Luc - Chapitre 9 -  Verset 62"/>
              </a:rPr>
              <a:t>9:62</a:t>
            </a:r>
            <a:r>
              <a:rPr lang="fr-CA" i="1" dirty="0"/>
              <a:t> Jésus lui répondit : Quiconque met la main à la charrue, et regarde en arrière, n'est pas propre au royaume de Dieu.</a:t>
            </a:r>
            <a:endParaRPr lang="fr-CA" dirty="0"/>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6</a:t>
            </a:fld>
            <a:endParaRPr lang="en-US" dirty="0"/>
          </a:p>
        </p:txBody>
      </p:sp>
    </p:spTree>
    <p:extLst>
      <p:ext uri="{BB962C8B-B14F-4D97-AF65-F5344CB8AC3E}">
        <p14:creationId xmlns:p14="http://schemas.microsoft.com/office/powerpoint/2010/main" val="696785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Suis-moi</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fr-CA" b="1" dirty="0"/>
              <a:t>Verset 57</a:t>
            </a:r>
            <a:r>
              <a:rPr lang="fr-CA" dirty="0"/>
              <a:t> : Dans le premier cas, nous sommes confrontés à un individu </a:t>
            </a:r>
            <a:r>
              <a:rPr lang="fr-CA" i="1" dirty="0"/>
              <a:t>impulsif et irréfléchi</a:t>
            </a:r>
            <a:r>
              <a:rPr lang="fr-CA" dirty="0"/>
              <a:t>. Il offre à Jésus de le suivre sans attendre d’être appelé. C’est la raison pour laquelle Jésus l’avertit qu’il n’a pas conscience de ce qu’il fait. Il ne semble pas comprendre ce qu’implique une vie avec Jésus.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7</a:t>
            </a:fld>
            <a:endParaRPr lang="en-US" dirty="0"/>
          </a:p>
        </p:txBody>
      </p:sp>
    </p:spTree>
    <p:extLst>
      <p:ext uri="{BB962C8B-B14F-4D97-AF65-F5344CB8AC3E}">
        <p14:creationId xmlns:p14="http://schemas.microsoft.com/office/powerpoint/2010/main" val="3239238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Suis-moi</a:t>
            </a:r>
            <a:endParaRPr lang="en-US" sz="1200" b="1" kern="1200" dirty="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fr-CA" b="1" dirty="0" smtClean="0"/>
              <a:t>Verset </a:t>
            </a:r>
            <a:r>
              <a:rPr lang="fr-CA" b="1" dirty="0"/>
              <a:t>59</a:t>
            </a:r>
            <a:r>
              <a:rPr lang="fr-CA" dirty="0"/>
              <a:t> : Dans le second cas, nous rencontrons un individu déchiré entre deux </a:t>
            </a:r>
            <a:r>
              <a:rPr lang="fr-CA" i="1" dirty="0"/>
              <a:t>obligations conflictuelles</a:t>
            </a:r>
            <a:r>
              <a:rPr lang="fr-CA" dirty="0"/>
              <a:t>. À celui-ci, Jésus lance immédiatement une invitation des plus pressantes : « Suis-moi. » Mais la réponse de cet homme indique qu’il fait face à la perte d’un être cher à ce moment précis. Pleurant donc certainement la mort de son père, il exprime son désir de l’enterrer avant de suivre le Christ. Cette personne ressent fortement le besoin de partir avec Jésus mais est aux prises avec d’autres responsabilités qui ont priorité. Il se trouve à un point critique dans sa vie. Devrait-il se soumettre au devoir sacré de suivre Jésus ? Il sait que rien au monde, aussi important soit-il, ne devrait s’interposer entre Christ et lui.</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588005-BA81-B84E-9653-31D86F5B2895}" type="slidenum">
              <a:rPr lang="en-US" smtClean="0"/>
              <a:t>8</a:t>
            </a:fld>
            <a:endParaRPr lang="en-US" dirty="0"/>
          </a:p>
        </p:txBody>
      </p:sp>
    </p:spTree>
    <p:extLst>
      <p:ext uri="{BB962C8B-B14F-4D97-AF65-F5344CB8AC3E}">
        <p14:creationId xmlns:p14="http://schemas.microsoft.com/office/powerpoint/2010/main" val="348215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Suis-moi</a:t>
            </a:r>
            <a:endParaRPr lang="en-US" sz="1200" b="1" kern="1200" dirty="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fr-CA" b="1" dirty="0"/>
              <a:t>Verset 61</a:t>
            </a:r>
            <a:r>
              <a:rPr lang="fr-CA" dirty="0"/>
              <a:t> : Dans ce troisième cas, il est question d’un homme possédant un </a:t>
            </a:r>
            <a:r>
              <a:rPr lang="fr-CA" i="1" dirty="0"/>
              <a:t>esprit partagé</a:t>
            </a:r>
            <a:r>
              <a:rPr lang="fr-CA" dirty="0"/>
              <a:t>.  Il exprime sa bonne volonté à suivre Jésus en répondant : « Seigneur, je te suivrai partout où tu iras, » puis, il conclut en disant qu’il doit retourner vers sa famille pour leur dire au revoir.  Nous en déduisons qu’il comprend que suivre Jésus est la bonne chose à faire mais pas avant d’avoir réalisé ses projets, en d’autres mots, il ira selon ses propres conditions</a:t>
            </a:r>
            <a:r>
              <a:rPr lang="fr-CA" dirty="0" smtClean="0"/>
              <a:t>.</a:t>
            </a:r>
          </a:p>
          <a:p>
            <a:endParaRPr lang="fr-CA" dirty="0"/>
          </a:p>
          <a:p>
            <a:r>
              <a:rPr lang="fr-CA" dirty="0"/>
              <a:t>Ces situations présentent peut-être des raisons plausibles pour ne pas suivre Jésus sans délai. Combien d’entre nous avons déjà évoqué de pareils prétextes ? Ou avons précipitamment accepté d’offrir nos services pour ensuite nous désister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588005-BA81-B84E-9653-31D86F5B2895}" type="slidenum">
              <a:rPr lang="en-US" smtClean="0"/>
              <a:t>9</a:t>
            </a:fld>
            <a:endParaRPr lang="en-US" dirty="0"/>
          </a:p>
        </p:txBody>
      </p:sp>
    </p:spTree>
    <p:extLst>
      <p:ext uri="{BB962C8B-B14F-4D97-AF65-F5344CB8AC3E}">
        <p14:creationId xmlns:p14="http://schemas.microsoft.com/office/powerpoint/2010/main" val="345139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65E9F8-CAA3-EA43-BB77-3FC96D6CD4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B8F16B-8AE7-2F41-A759-4D9C00AAC8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6F22898-44C3-BF40-A9B9-A660FF69972E}"/>
              </a:ext>
            </a:extLst>
          </p:cNvPr>
          <p:cNvSpPr>
            <a:spLocks noGrp="1"/>
          </p:cNvSpPr>
          <p:nvPr>
            <p:ph type="dt" sz="half" idx="10"/>
          </p:nvPr>
        </p:nvSpPr>
        <p:spPr/>
        <p:txBody>
          <a:bodyPr/>
          <a:lstStyle/>
          <a:p>
            <a:fld id="{5D9E3691-C2D2-5242-9A43-89E5F9F72E36}" type="datetimeFigureOut">
              <a:rPr lang="en-US" smtClean="0"/>
              <a:t>10/30/2018</a:t>
            </a:fld>
            <a:endParaRPr lang="en-US" dirty="0"/>
          </a:p>
        </p:txBody>
      </p:sp>
      <p:sp>
        <p:nvSpPr>
          <p:cNvPr id="5" name="Footer Placeholder 4">
            <a:extLst>
              <a:ext uri="{FF2B5EF4-FFF2-40B4-BE49-F238E27FC236}">
                <a16:creationId xmlns="" xmlns:a16="http://schemas.microsoft.com/office/drawing/2014/main" id="{A5DD4992-B6FD-A14F-A21E-8F8636906A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FE1326A-4DC0-4B40-A1EC-90146F563EED}"/>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135602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8B1A8D-C86B-7146-B42E-6BC1B7FA76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0A487F9-7D80-6B45-8DC8-2676599162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278BE66-0969-E64E-A7CA-1473AD0E46E3}"/>
              </a:ext>
            </a:extLst>
          </p:cNvPr>
          <p:cNvSpPr>
            <a:spLocks noGrp="1"/>
          </p:cNvSpPr>
          <p:nvPr>
            <p:ph type="dt" sz="half" idx="10"/>
          </p:nvPr>
        </p:nvSpPr>
        <p:spPr/>
        <p:txBody>
          <a:bodyPr/>
          <a:lstStyle/>
          <a:p>
            <a:fld id="{5D9E3691-C2D2-5242-9A43-89E5F9F72E36}" type="datetimeFigureOut">
              <a:rPr lang="en-US" smtClean="0"/>
              <a:t>10/30/2018</a:t>
            </a:fld>
            <a:endParaRPr lang="en-US" dirty="0"/>
          </a:p>
        </p:txBody>
      </p:sp>
      <p:sp>
        <p:nvSpPr>
          <p:cNvPr id="5" name="Footer Placeholder 4">
            <a:extLst>
              <a:ext uri="{FF2B5EF4-FFF2-40B4-BE49-F238E27FC236}">
                <a16:creationId xmlns="" xmlns:a16="http://schemas.microsoft.com/office/drawing/2014/main" id="{ED353E0A-25C3-D040-9A0A-16175F2683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A1945BD3-9E64-EC44-A9D2-A7B5E6D2B0DB}"/>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410269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A227444-AF95-A442-AABF-CDC950ABCD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383C5E6-D724-E740-A240-F5ECD212F7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DF7AF3E-84E4-5E4A-9F42-0754ED7919AB}"/>
              </a:ext>
            </a:extLst>
          </p:cNvPr>
          <p:cNvSpPr>
            <a:spLocks noGrp="1"/>
          </p:cNvSpPr>
          <p:nvPr>
            <p:ph type="dt" sz="half" idx="10"/>
          </p:nvPr>
        </p:nvSpPr>
        <p:spPr/>
        <p:txBody>
          <a:bodyPr/>
          <a:lstStyle/>
          <a:p>
            <a:fld id="{5D9E3691-C2D2-5242-9A43-89E5F9F72E36}" type="datetimeFigureOut">
              <a:rPr lang="en-US" smtClean="0"/>
              <a:t>10/30/2018</a:t>
            </a:fld>
            <a:endParaRPr lang="en-US" dirty="0"/>
          </a:p>
        </p:txBody>
      </p:sp>
      <p:sp>
        <p:nvSpPr>
          <p:cNvPr id="5" name="Footer Placeholder 4">
            <a:extLst>
              <a:ext uri="{FF2B5EF4-FFF2-40B4-BE49-F238E27FC236}">
                <a16:creationId xmlns="" xmlns:a16="http://schemas.microsoft.com/office/drawing/2014/main" id="{C0F29E98-80F0-FE4E-9849-9E0C5B5FE9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D2272038-09FF-414F-A39B-08E1AA67AA21}"/>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398586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3E287B-3563-2541-8902-10ABA14DE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7078EB6-AC4C-1B47-8E4B-DD0A61BB02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F35F1AA-F2B0-A341-8B62-7505807C0530}"/>
              </a:ext>
            </a:extLst>
          </p:cNvPr>
          <p:cNvSpPr>
            <a:spLocks noGrp="1"/>
          </p:cNvSpPr>
          <p:nvPr>
            <p:ph type="dt" sz="half" idx="10"/>
          </p:nvPr>
        </p:nvSpPr>
        <p:spPr/>
        <p:txBody>
          <a:bodyPr/>
          <a:lstStyle/>
          <a:p>
            <a:fld id="{5D9E3691-C2D2-5242-9A43-89E5F9F72E36}" type="datetimeFigureOut">
              <a:rPr lang="en-US" smtClean="0"/>
              <a:t>10/30/2018</a:t>
            </a:fld>
            <a:endParaRPr lang="en-US" dirty="0"/>
          </a:p>
        </p:txBody>
      </p:sp>
      <p:sp>
        <p:nvSpPr>
          <p:cNvPr id="5" name="Footer Placeholder 4">
            <a:extLst>
              <a:ext uri="{FF2B5EF4-FFF2-40B4-BE49-F238E27FC236}">
                <a16:creationId xmlns="" xmlns:a16="http://schemas.microsoft.com/office/drawing/2014/main" id="{A5CB0D78-5741-E34C-BFA6-5F4D4B601D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4FC6C04A-E5F9-7244-9F19-432467160BE7}"/>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278596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52E6DE-D670-5A49-9695-B2078E9BF2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A8E6BF9-A163-954F-95FC-5BA92DDA5F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496AA50-E90E-0B4D-BF4A-4C0A7B6C281C}"/>
              </a:ext>
            </a:extLst>
          </p:cNvPr>
          <p:cNvSpPr>
            <a:spLocks noGrp="1"/>
          </p:cNvSpPr>
          <p:nvPr>
            <p:ph type="dt" sz="half" idx="10"/>
          </p:nvPr>
        </p:nvSpPr>
        <p:spPr/>
        <p:txBody>
          <a:bodyPr/>
          <a:lstStyle/>
          <a:p>
            <a:fld id="{5D9E3691-C2D2-5242-9A43-89E5F9F72E36}" type="datetimeFigureOut">
              <a:rPr lang="en-US" smtClean="0"/>
              <a:t>10/30/2018</a:t>
            </a:fld>
            <a:endParaRPr lang="en-US" dirty="0"/>
          </a:p>
        </p:txBody>
      </p:sp>
      <p:sp>
        <p:nvSpPr>
          <p:cNvPr id="5" name="Footer Placeholder 4">
            <a:extLst>
              <a:ext uri="{FF2B5EF4-FFF2-40B4-BE49-F238E27FC236}">
                <a16:creationId xmlns="" xmlns:a16="http://schemas.microsoft.com/office/drawing/2014/main" id="{BAE4A582-60B3-9541-ADE2-CE32E2843D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0203D0CC-67BA-2743-9287-E0531E7C9A8E}"/>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97572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C7B324-09D5-164F-8D9A-AC16747729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5EDF0A1-1DAE-0040-AD4A-996BBE36DF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D3F6342-6BAE-C14D-B756-4E57070D6F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43A48F1-948D-7C40-A797-4F6E7D4E07CF}"/>
              </a:ext>
            </a:extLst>
          </p:cNvPr>
          <p:cNvSpPr>
            <a:spLocks noGrp="1"/>
          </p:cNvSpPr>
          <p:nvPr>
            <p:ph type="dt" sz="half" idx="10"/>
          </p:nvPr>
        </p:nvSpPr>
        <p:spPr/>
        <p:txBody>
          <a:bodyPr/>
          <a:lstStyle/>
          <a:p>
            <a:fld id="{5D9E3691-C2D2-5242-9A43-89E5F9F72E36}" type="datetimeFigureOut">
              <a:rPr lang="en-US" smtClean="0"/>
              <a:t>10/30/2018</a:t>
            </a:fld>
            <a:endParaRPr lang="en-US" dirty="0"/>
          </a:p>
        </p:txBody>
      </p:sp>
      <p:sp>
        <p:nvSpPr>
          <p:cNvPr id="6" name="Footer Placeholder 5">
            <a:extLst>
              <a:ext uri="{FF2B5EF4-FFF2-40B4-BE49-F238E27FC236}">
                <a16:creationId xmlns="" xmlns:a16="http://schemas.microsoft.com/office/drawing/2014/main" id="{121D2E70-603E-4A4D-B024-9FE1181901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3F70CF8C-C537-4F4E-860D-020F7F65BAED}"/>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288889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DF0991-5862-F544-A564-ED98468C84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4A3BE48-236F-B440-B748-5F4C3D2F91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685E327E-A1A6-1643-AC53-16FCE58139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FF9ED2D-C4B9-934A-B163-1EB027FD95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CBC892F4-DD0F-344F-AC47-EBC574EACD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1FC9716-33D7-0C43-AB51-627F0B22436C}"/>
              </a:ext>
            </a:extLst>
          </p:cNvPr>
          <p:cNvSpPr>
            <a:spLocks noGrp="1"/>
          </p:cNvSpPr>
          <p:nvPr>
            <p:ph type="dt" sz="half" idx="10"/>
          </p:nvPr>
        </p:nvSpPr>
        <p:spPr/>
        <p:txBody>
          <a:bodyPr/>
          <a:lstStyle/>
          <a:p>
            <a:fld id="{5D9E3691-C2D2-5242-9A43-89E5F9F72E36}" type="datetimeFigureOut">
              <a:rPr lang="en-US" smtClean="0"/>
              <a:t>10/30/2018</a:t>
            </a:fld>
            <a:endParaRPr lang="en-US" dirty="0"/>
          </a:p>
        </p:txBody>
      </p:sp>
      <p:sp>
        <p:nvSpPr>
          <p:cNvPr id="8" name="Footer Placeholder 7">
            <a:extLst>
              <a:ext uri="{FF2B5EF4-FFF2-40B4-BE49-F238E27FC236}">
                <a16:creationId xmlns="" xmlns:a16="http://schemas.microsoft.com/office/drawing/2014/main" id="{F9AEF1B0-3AFD-F74E-ACB4-8BAD7F15649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0B07F4DE-C1CF-4941-B129-C7298144968C}"/>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219978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75EA8B-A3F8-804F-A763-F5DD5015E4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CEA15B4-8BB2-824E-A0C7-70302B280A19}"/>
              </a:ext>
            </a:extLst>
          </p:cNvPr>
          <p:cNvSpPr>
            <a:spLocks noGrp="1"/>
          </p:cNvSpPr>
          <p:nvPr>
            <p:ph type="dt" sz="half" idx="10"/>
          </p:nvPr>
        </p:nvSpPr>
        <p:spPr/>
        <p:txBody>
          <a:bodyPr/>
          <a:lstStyle/>
          <a:p>
            <a:fld id="{5D9E3691-C2D2-5242-9A43-89E5F9F72E36}" type="datetimeFigureOut">
              <a:rPr lang="en-US" smtClean="0"/>
              <a:t>10/30/2018</a:t>
            </a:fld>
            <a:endParaRPr lang="en-US" dirty="0"/>
          </a:p>
        </p:txBody>
      </p:sp>
      <p:sp>
        <p:nvSpPr>
          <p:cNvPr id="4" name="Footer Placeholder 3">
            <a:extLst>
              <a:ext uri="{FF2B5EF4-FFF2-40B4-BE49-F238E27FC236}">
                <a16:creationId xmlns="" xmlns:a16="http://schemas.microsoft.com/office/drawing/2014/main" id="{B8B45772-9653-2D45-B982-5A4A795ED01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A28FF5E4-6648-C64B-872A-CC38586F6A3C}"/>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281644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288F4E9-EA66-834D-8E16-8C4A95375436}"/>
              </a:ext>
            </a:extLst>
          </p:cNvPr>
          <p:cNvSpPr>
            <a:spLocks noGrp="1"/>
          </p:cNvSpPr>
          <p:nvPr>
            <p:ph type="dt" sz="half" idx="10"/>
          </p:nvPr>
        </p:nvSpPr>
        <p:spPr/>
        <p:txBody>
          <a:bodyPr/>
          <a:lstStyle/>
          <a:p>
            <a:fld id="{5D9E3691-C2D2-5242-9A43-89E5F9F72E36}" type="datetimeFigureOut">
              <a:rPr lang="en-US" smtClean="0"/>
              <a:t>10/30/2018</a:t>
            </a:fld>
            <a:endParaRPr lang="en-US" dirty="0"/>
          </a:p>
        </p:txBody>
      </p:sp>
      <p:sp>
        <p:nvSpPr>
          <p:cNvPr id="3" name="Footer Placeholder 2">
            <a:extLst>
              <a:ext uri="{FF2B5EF4-FFF2-40B4-BE49-F238E27FC236}">
                <a16:creationId xmlns="" xmlns:a16="http://schemas.microsoft.com/office/drawing/2014/main" id="{AC9075B1-D915-434F-8205-EB89F92B751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4BEC10CB-604B-2147-A6C6-3179C1D9E663}"/>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14740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F7CE23-C51B-034D-B34C-F154BF7F6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EB7041F-1FD9-C24D-B4A9-8BC2C661C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26A42A4-0305-E64F-A96D-AB77A28BF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552E7A4-15DA-5846-8CF1-2329226E8B57}"/>
              </a:ext>
            </a:extLst>
          </p:cNvPr>
          <p:cNvSpPr>
            <a:spLocks noGrp="1"/>
          </p:cNvSpPr>
          <p:nvPr>
            <p:ph type="dt" sz="half" idx="10"/>
          </p:nvPr>
        </p:nvSpPr>
        <p:spPr/>
        <p:txBody>
          <a:bodyPr/>
          <a:lstStyle/>
          <a:p>
            <a:fld id="{5D9E3691-C2D2-5242-9A43-89E5F9F72E36}" type="datetimeFigureOut">
              <a:rPr lang="en-US" smtClean="0"/>
              <a:t>10/30/2018</a:t>
            </a:fld>
            <a:endParaRPr lang="en-US" dirty="0"/>
          </a:p>
        </p:txBody>
      </p:sp>
      <p:sp>
        <p:nvSpPr>
          <p:cNvPr id="6" name="Footer Placeholder 5">
            <a:extLst>
              <a:ext uri="{FF2B5EF4-FFF2-40B4-BE49-F238E27FC236}">
                <a16:creationId xmlns="" xmlns:a16="http://schemas.microsoft.com/office/drawing/2014/main" id="{8DB64CF3-556D-F74A-AEAA-25E888FAC5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3A8526EC-3DA1-FD49-B197-2988841CDF69}"/>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223553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889CDA-004A-3049-BDF1-9A6F305BC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18792E2-F79C-D04A-84FB-9EEA7F9292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F1F01393-0276-4F48-BDA4-A20C5E0FC4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7AD65F8-8DB7-0240-810C-6DCC7F2CCF8A}"/>
              </a:ext>
            </a:extLst>
          </p:cNvPr>
          <p:cNvSpPr>
            <a:spLocks noGrp="1"/>
          </p:cNvSpPr>
          <p:nvPr>
            <p:ph type="dt" sz="half" idx="10"/>
          </p:nvPr>
        </p:nvSpPr>
        <p:spPr/>
        <p:txBody>
          <a:bodyPr/>
          <a:lstStyle/>
          <a:p>
            <a:fld id="{5D9E3691-C2D2-5242-9A43-89E5F9F72E36}" type="datetimeFigureOut">
              <a:rPr lang="en-US" smtClean="0"/>
              <a:t>10/30/2018</a:t>
            </a:fld>
            <a:endParaRPr lang="en-US" dirty="0"/>
          </a:p>
        </p:txBody>
      </p:sp>
      <p:sp>
        <p:nvSpPr>
          <p:cNvPr id="6" name="Footer Placeholder 5">
            <a:extLst>
              <a:ext uri="{FF2B5EF4-FFF2-40B4-BE49-F238E27FC236}">
                <a16:creationId xmlns="" xmlns:a16="http://schemas.microsoft.com/office/drawing/2014/main" id="{0447D98B-A737-6D48-9926-C962089B8C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0CABF1A2-44B5-9C40-B2F8-485031261AFB}"/>
              </a:ext>
            </a:extLst>
          </p:cNvPr>
          <p:cNvSpPr>
            <a:spLocks noGrp="1"/>
          </p:cNvSpPr>
          <p:nvPr>
            <p:ph type="sldNum" sz="quarter" idx="12"/>
          </p:nvPr>
        </p:nvSpPr>
        <p:spPr/>
        <p:txBody>
          <a:bodyPr/>
          <a:lstStyle/>
          <a:p>
            <a:fld id="{9C395EA4-776D-9548-AA3F-5B52EE5E9BD1}" type="slidenum">
              <a:rPr lang="en-US" smtClean="0"/>
              <a:t>‹N°›</a:t>
            </a:fld>
            <a:endParaRPr lang="en-US" dirty="0"/>
          </a:p>
        </p:txBody>
      </p:sp>
    </p:spTree>
    <p:extLst>
      <p:ext uri="{BB962C8B-B14F-4D97-AF65-F5344CB8AC3E}">
        <p14:creationId xmlns:p14="http://schemas.microsoft.com/office/powerpoint/2010/main" val="187682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4D9403C-D70D-904B-BD29-32A08AA1D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60A682B-CCCC-3D48-B1B9-24AFE68DA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E37205A-1A39-3042-B153-8F01EE5FBE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E3691-C2D2-5242-9A43-89E5F9F72E36}" type="datetimeFigureOut">
              <a:rPr lang="en-US" smtClean="0"/>
              <a:t>10/30/2018</a:t>
            </a:fld>
            <a:endParaRPr lang="en-US" dirty="0"/>
          </a:p>
        </p:txBody>
      </p:sp>
      <p:sp>
        <p:nvSpPr>
          <p:cNvPr id="5" name="Footer Placeholder 4">
            <a:extLst>
              <a:ext uri="{FF2B5EF4-FFF2-40B4-BE49-F238E27FC236}">
                <a16:creationId xmlns="" xmlns:a16="http://schemas.microsoft.com/office/drawing/2014/main" id="{FDF84EE3-A868-F44C-883A-62FFF14F6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A8E530EF-9002-D449-8B81-25553EAFAD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95EA4-776D-9548-AA3F-5B52EE5E9BD1}" type="slidenum">
              <a:rPr lang="en-US" smtClean="0"/>
              <a:t>‹N°›</a:t>
            </a:fld>
            <a:endParaRPr lang="en-US" dirty="0"/>
          </a:p>
        </p:txBody>
      </p:sp>
    </p:spTree>
    <p:extLst>
      <p:ext uri="{BB962C8B-B14F-4D97-AF65-F5344CB8AC3E}">
        <p14:creationId xmlns:p14="http://schemas.microsoft.com/office/powerpoint/2010/main" val="1679486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bible-en-ligne.net/bible,42N-9-57,luc.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bible-en-ligne.net/bible,42N-9-58,luc.ph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bible-en-ligne.net/bible,42N-9-59,luc.ph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bible-en-ligne.net/bible,42N-9-60,luc.ph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bible-en-ligne.net/bible,42N-9-61,luc.ph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bible-en-ligne.net/bible,42N-9-62,luc.ph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14B80B-E116-804F-A517-B74A54CE79AE}"/>
              </a:ext>
            </a:extLst>
          </p:cNvPr>
          <p:cNvSpPr>
            <a:spLocks noGrp="1"/>
          </p:cNvSpPr>
          <p:nvPr>
            <p:ph type="ctrTitle"/>
          </p:nvPr>
        </p:nvSpPr>
        <p:spPr>
          <a:xfrm>
            <a:off x="6172782" y="1528997"/>
            <a:ext cx="5894300" cy="2454529"/>
          </a:xfrm>
        </p:spPr>
        <p:txBody>
          <a:bodyPr anchor="b">
            <a:normAutofit/>
          </a:bodyPr>
          <a:lstStyle/>
          <a:p>
            <a:pPr>
              <a:lnSpc>
                <a:spcPct val="100000"/>
              </a:lnSpc>
            </a:pPr>
            <a:r>
              <a:rPr lang="en-US" sz="5400" dirty="0" smtClean="0">
                <a:latin typeface="Avenir Next" panose="020B0503020202020204" pitchFamily="34" charset="0"/>
              </a:rPr>
              <a:t>MARCHER</a:t>
            </a:r>
            <a:r>
              <a:rPr lang="en-US" sz="5400" dirty="0">
                <a:latin typeface="Avenir Next" panose="020B0503020202020204" pitchFamily="34" charset="0"/>
              </a:rPr>
              <a:t/>
            </a:r>
            <a:br>
              <a:rPr lang="en-US" sz="5400" dirty="0">
                <a:latin typeface="Avenir Next" panose="020B0503020202020204" pitchFamily="34" charset="0"/>
              </a:rPr>
            </a:br>
            <a:r>
              <a:rPr lang="en-US" sz="5400" dirty="0">
                <a:latin typeface="Avenir Next" panose="020B0503020202020204" pitchFamily="34" charset="0"/>
              </a:rPr>
              <a:t> </a:t>
            </a:r>
            <a:r>
              <a:rPr lang="en-US" sz="5400" b="1" dirty="0" smtClean="0">
                <a:latin typeface="Avenir Next" panose="020B0503020202020204" pitchFamily="34" charset="0"/>
              </a:rPr>
              <a:t>AVEC JÉSUS</a:t>
            </a:r>
            <a:endParaRPr lang="en-US" sz="5400" dirty="0">
              <a:latin typeface="Avenir Next" panose="020B0503020202020204" pitchFamily="34" charset="0"/>
            </a:endParaRPr>
          </a:p>
        </p:txBody>
      </p:sp>
      <p:sp>
        <p:nvSpPr>
          <p:cNvPr id="3" name="Subtitle 2">
            <a:extLst>
              <a:ext uri="{FF2B5EF4-FFF2-40B4-BE49-F238E27FC236}">
                <a16:creationId xmlns="" xmlns:a16="http://schemas.microsoft.com/office/drawing/2014/main" id="{3AF2F49F-FF8E-8248-B06A-A15594A9F9F8}"/>
              </a:ext>
            </a:extLst>
          </p:cNvPr>
          <p:cNvSpPr>
            <a:spLocks noGrp="1"/>
          </p:cNvSpPr>
          <p:nvPr>
            <p:ph type="subTitle" idx="1"/>
          </p:nvPr>
        </p:nvSpPr>
        <p:spPr>
          <a:xfrm>
            <a:off x="5411450" y="4061347"/>
            <a:ext cx="6780550" cy="2594286"/>
          </a:xfrm>
        </p:spPr>
        <p:txBody>
          <a:bodyPr anchor="t">
            <a:normAutofit/>
          </a:bodyPr>
          <a:lstStyle/>
          <a:p>
            <a:r>
              <a:rPr lang="en-US" sz="1400" dirty="0" smtClean="0">
                <a:latin typeface="Avenir Next" panose="020B0503020202020204" pitchFamily="34" charset="0"/>
              </a:rPr>
              <a:t>PAR </a:t>
            </a:r>
            <a:r>
              <a:rPr lang="en-US" sz="1400" dirty="0">
                <a:latin typeface="Avenir Next" panose="020B0503020202020204" pitchFamily="34" charset="0"/>
              </a:rPr>
              <a:t>CORDELL LIEBRANDT</a:t>
            </a:r>
          </a:p>
          <a:p>
            <a:endParaRPr lang="en-US" sz="1900" dirty="0" smtClean="0"/>
          </a:p>
          <a:p>
            <a:r>
              <a:rPr lang="en-US" b="1" dirty="0" smtClean="0">
                <a:solidFill>
                  <a:srgbClr val="93F4FF"/>
                </a:solidFill>
                <a:latin typeface="Avenir Next" panose="020B0503020202020204" pitchFamily="34" charset="0"/>
              </a:rPr>
              <a:t>LA JOURNÉE INTERNATIONALE </a:t>
            </a:r>
          </a:p>
          <a:p>
            <a:r>
              <a:rPr lang="en-US" b="1" dirty="0" smtClean="0">
                <a:solidFill>
                  <a:srgbClr val="93F4FF"/>
                </a:solidFill>
                <a:latin typeface="Avenir Next" panose="020B0503020202020204" pitchFamily="34" charset="0"/>
              </a:rPr>
              <a:t>DE PRIÈRE DES</a:t>
            </a:r>
            <a:r>
              <a:rPr lang="en-US" b="1" baseline="0" dirty="0" smtClean="0">
                <a:solidFill>
                  <a:srgbClr val="93F4FF"/>
                </a:solidFill>
                <a:latin typeface="Avenir Next" panose="020B0503020202020204" pitchFamily="34" charset="0"/>
              </a:rPr>
              <a:t> FEMMES</a:t>
            </a:r>
            <a:endParaRPr lang="en-US" b="1" dirty="0" smtClean="0">
              <a:solidFill>
                <a:srgbClr val="93F4FF"/>
              </a:solidFill>
              <a:latin typeface="Avenir Next" panose="020B0503020202020204" pitchFamily="34" charset="0"/>
            </a:endParaRPr>
          </a:p>
          <a:p>
            <a:endParaRPr lang="en-US" b="1" dirty="0" smtClean="0">
              <a:solidFill>
                <a:srgbClr val="93F4FF"/>
              </a:solidFill>
              <a:latin typeface="Avenir Next" panose="020B0503020202020204" pitchFamily="34" charset="0"/>
            </a:endParaRPr>
          </a:p>
          <a:p>
            <a:r>
              <a:rPr lang="en-US" sz="1600" dirty="0" smtClean="0">
                <a:latin typeface="Avenir Next" panose="020B0503020202020204" pitchFamily="34" charset="0"/>
              </a:rPr>
              <a:t>LE</a:t>
            </a:r>
            <a:r>
              <a:rPr lang="en-US" sz="1600" baseline="0" dirty="0" smtClean="0">
                <a:latin typeface="Avenir Next" panose="020B0503020202020204" pitchFamily="34" charset="0"/>
              </a:rPr>
              <a:t> 2 MARS</a:t>
            </a:r>
            <a:r>
              <a:rPr lang="en-US" sz="1600" dirty="0" smtClean="0">
                <a:latin typeface="Avenir Next" panose="020B0503020202020204" pitchFamily="34" charset="0"/>
              </a:rPr>
              <a:t>, 2019</a:t>
            </a:r>
            <a:endParaRPr lang="en-US" sz="1600" dirty="0">
              <a:latin typeface="Avenir Next" panose="020B0503020202020204" pitchFamily="34" charset="0"/>
            </a:endParaRPr>
          </a:p>
        </p:txBody>
      </p:sp>
      <p:sp>
        <p:nvSpPr>
          <p:cNvPr id="9" name="Freeform: Shape 8">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28926AF6-91AD-9548-A351-D098B74D3A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6" name="Picture 5">
            <a:extLst>
              <a:ext uri="{FF2B5EF4-FFF2-40B4-BE49-F238E27FC236}">
                <a16:creationId xmlns="" xmlns:a16="http://schemas.microsoft.com/office/drawing/2014/main" id="{AEE8FB89-82BF-9743-BDBA-B4D888A9DD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732" y="6465493"/>
            <a:ext cx="543621" cy="380280"/>
          </a:xfrm>
          <a:prstGeom prst="rect">
            <a:avLst/>
          </a:prstGeom>
        </p:spPr>
      </p:pic>
    </p:spTree>
    <p:extLst>
      <p:ext uri="{BB962C8B-B14F-4D97-AF65-F5344CB8AC3E}">
        <p14:creationId xmlns:p14="http://schemas.microsoft.com/office/powerpoint/2010/main" val="29035321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DBC1F1-F9FB-BE47-BACB-8DED83E09EB8}"/>
              </a:ext>
            </a:extLst>
          </p:cNvPr>
          <p:cNvSpPr>
            <a:spLocks noGrp="1"/>
          </p:cNvSpPr>
          <p:nvPr>
            <p:ph type="title"/>
          </p:nvPr>
        </p:nvSpPr>
        <p:spPr>
          <a:xfrm>
            <a:off x="801099" y="1396289"/>
            <a:ext cx="5006336" cy="1325563"/>
          </a:xfrm>
        </p:spPr>
        <p:txBody>
          <a:bodyPr>
            <a:normAutofit/>
          </a:bodyPr>
          <a:lstStyle/>
          <a:p>
            <a:r>
              <a:rPr lang="en-US" sz="3600" b="1" dirty="0" smtClean="0">
                <a:latin typeface="Avenir Next" panose="020B0503020202020204" pitchFamily="34" charset="0"/>
              </a:rPr>
              <a:t>SUIS-MOI</a:t>
            </a:r>
            <a:endParaRPr lang="en-US" sz="3600" b="1" dirty="0">
              <a:latin typeface="Avenir Next" panose="020B0503020202020204" pitchFamily="34" charset="0"/>
            </a:endParaRPr>
          </a:p>
        </p:txBody>
      </p:sp>
      <p:sp>
        <p:nvSpPr>
          <p:cNvPr id="3" name="Content Placeholder 2">
            <a:extLst>
              <a:ext uri="{FF2B5EF4-FFF2-40B4-BE49-F238E27FC236}">
                <a16:creationId xmlns="" xmlns:a16="http://schemas.microsoft.com/office/drawing/2014/main" id="{8E89D7F0-18A1-3B4F-BD98-17EAF45031CA}"/>
              </a:ext>
            </a:extLst>
          </p:cNvPr>
          <p:cNvSpPr>
            <a:spLocks noGrp="1"/>
          </p:cNvSpPr>
          <p:nvPr>
            <p:ph idx="1"/>
          </p:nvPr>
        </p:nvSpPr>
        <p:spPr>
          <a:xfrm>
            <a:off x="805542" y="2519283"/>
            <a:ext cx="5213675" cy="3181684"/>
          </a:xfrm>
        </p:spPr>
        <p:txBody>
          <a:bodyPr anchor="t">
            <a:normAutofit lnSpcReduction="10000"/>
          </a:bodyPr>
          <a:lstStyle/>
          <a:p>
            <a:endParaRPr lang="en-US" b="1" dirty="0"/>
          </a:p>
          <a:p>
            <a:pPr marL="0" indent="0">
              <a:buNone/>
            </a:pPr>
            <a:r>
              <a:rPr lang="en-US" sz="3200" b="1" dirty="0" smtClean="0">
                <a:solidFill>
                  <a:srgbClr val="93F4FF"/>
                </a:solidFill>
              </a:rPr>
              <a:t>L’appel</a:t>
            </a:r>
            <a:r>
              <a:rPr lang="en-US" sz="3200" dirty="0" smtClean="0">
                <a:solidFill>
                  <a:srgbClr val="93F4FF"/>
                </a:solidFill>
              </a:rPr>
              <a:t> </a:t>
            </a:r>
            <a:r>
              <a:rPr lang="en-US" sz="3200" dirty="0" smtClean="0">
                <a:solidFill>
                  <a:schemeClr val="tx1"/>
                </a:solidFill>
              </a:rPr>
              <a:t>à</a:t>
            </a:r>
            <a:r>
              <a:rPr lang="en-US" sz="3200" baseline="0" dirty="0" smtClean="0">
                <a:solidFill>
                  <a:schemeClr val="tx1"/>
                </a:solidFill>
              </a:rPr>
              <a:t> la vocation du disciple </a:t>
            </a:r>
          </a:p>
          <a:p>
            <a:pPr marL="0" indent="0">
              <a:buNone/>
            </a:pPr>
            <a:r>
              <a:rPr lang="en-US" sz="3200" b="1" dirty="0" smtClean="0">
                <a:solidFill>
                  <a:srgbClr val="93F4FF"/>
                </a:solidFill>
              </a:rPr>
              <a:t>Le </a:t>
            </a:r>
            <a:r>
              <a:rPr lang="en-US" sz="3200" b="1" dirty="0" smtClean="0">
                <a:solidFill>
                  <a:srgbClr val="93F4FF"/>
                </a:solidFill>
              </a:rPr>
              <a:t>coût </a:t>
            </a:r>
            <a:r>
              <a:rPr lang="en-US" sz="3200" dirty="0" smtClean="0"/>
              <a:t>à l</a:t>
            </a:r>
            <a:r>
              <a:rPr lang="en-US" sz="3200" dirty="0" smtClean="0"/>
              <a:t>a </a:t>
            </a:r>
            <a:r>
              <a:rPr lang="en-US" sz="3200" dirty="0" smtClean="0"/>
              <a:t>vocation du disciple</a:t>
            </a:r>
            <a:endParaRPr lang="en-US" sz="3200" dirty="0"/>
          </a:p>
          <a:p>
            <a:pPr marL="0" indent="0">
              <a:buNone/>
            </a:pPr>
            <a:r>
              <a:rPr lang="en-US" sz="3200" b="1" dirty="0" smtClean="0">
                <a:solidFill>
                  <a:srgbClr val="93F4FF"/>
                </a:solidFill>
              </a:rPr>
              <a:t>Les </a:t>
            </a:r>
            <a:r>
              <a:rPr lang="en-US" sz="3200" b="1" dirty="0" smtClean="0">
                <a:solidFill>
                  <a:srgbClr val="93F4FF"/>
                </a:solidFill>
              </a:rPr>
              <a:t>conséquences</a:t>
            </a:r>
            <a:r>
              <a:rPr lang="en-US" sz="3200" b="1" dirty="0" smtClean="0">
                <a:solidFill>
                  <a:srgbClr val="93F4FF"/>
                </a:solidFill>
              </a:rPr>
              <a:t> </a:t>
            </a:r>
            <a:r>
              <a:rPr lang="en-US" sz="3200" dirty="0" smtClean="0"/>
              <a:t>à la vocation du disciple</a:t>
            </a:r>
            <a:endParaRPr lang="en-US" sz="3200" dirty="0"/>
          </a:p>
        </p:txBody>
      </p:sp>
      <p:sp>
        <p:nvSpPr>
          <p:cNvPr id="9" name="Freeform: Shape 8">
            <a:extLst>
              <a:ext uri="{FF2B5EF4-FFF2-40B4-BE49-F238E27FC236}">
                <a16:creationId xmlns="" xmlns:a16="http://schemas.microsoft.com/office/drawing/2014/main" id="{4F74D28C-3268-4E35-8EE1-D92CB4A85A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B11859C9-CED6-FE4A-8A8D-F3536BD4B7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36715073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74B004-8BA9-8B4F-BCBC-990CFCFABBCE}"/>
              </a:ext>
            </a:extLst>
          </p:cNvPr>
          <p:cNvSpPr>
            <a:spLocks noGrp="1"/>
          </p:cNvSpPr>
          <p:nvPr>
            <p:ph type="title"/>
          </p:nvPr>
        </p:nvSpPr>
        <p:spPr>
          <a:xfrm>
            <a:off x="655320" y="1266463"/>
            <a:ext cx="5120114" cy="1692794"/>
          </a:xfrm>
        </p:spPr>
        <p:txBody>
          <a:bodyPr>
            <a:normAutofit/>
          </a:bodyPr>
          <a:lstStyle/>
          <a:p>
            <a:r>
              <a:rPr lang="en-US" sz="3600" b="1" dirty="0" smtClean="0">
                <a:latin typeface="Avenir Next" panose="020B0503020202020204" pitchFamily="34" charset="0"/>
              </a:rPr>
              <a:t>SUIS-MOI</a:t>
            </a:r>
            <a:endParaRPr lang="en-US" sz="3600" b="1" dirty="0">
              <a:latin typeface="Avenir Next" panose="020B0503020202020204" pitchFamily="34" charset="0"/>
            </a:endParaRPr>
          </a:p>
        </p:txBody>
      </p:sp>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61828BC8-7920-4B40-9001-92A9CB5DE0E4}"/>
              </a:ext>
            </a:extLst>
          </p:cNvPr>
          <p:cNvSpPr>
            <a:spLocks noGrp="1"/>
          </p:cNvSpPr>
          <p:nvPr>
            <p:ph idx="1"/>
          </p:nvPr>
        </p:nvSpPr>
        <p:spPr>
          <a:xfrm>
            <a:off x="655320" y="2527725"/>
            <a:ext cx="5471159" cy="4330272"/>
          </a:xfrm>
        </p:spPr>
        <p:txBody>
          <a:bodyPr>
            <a:normAutofit/>
          </a:bodyPr>
          <a:lstStyle/>
          <a:p>
            <a:pPr marL="0" indent="0">
              <a:buNone/>
            </a:pPr>
            <a:r>
              <a:rPr lang="fr-CA" sz="2400" dirty="0"/>
              <a:t>« Si quelqu'un veut venir après moi, qu'il renonce à lui-même, qu'il se charge chaque jour de sa croix, et qu'il me suive</a:t>
            </a:r>
            <a:r>
              <a:rPr lang="fr-CA" sz="2400" dirty="0" smtClean="0"/>
              <a:t>.</a:t>
            </a:r>
          </a:p>
          <a:p>
            <a:pPr marL="0" indent="0">
              <a:buNone/>
            </a:pPr>
            <a:r>
              <a:rPr lang="fr-CA" sz="2400" dirty="0"/>
              <a:t> </a:t>
            </a:r>
            <a:r>
              <a:rPr lang="fr-CA" sz="2400" dirty="0" smtClean="0"/>
              <a:t>Car </a:t>
            </a:r>
            <a:r>
              <a:rPr lang="fr-CA" sz="2400" dirty="0"/>
              <a:t>celui qui voudra sauver sa vie la perdra, mais celui qui la perdra à cause de moi la sauvera</a:t>
            </a:r>
            <a:r>
              <a:rPr lang="fr-CA" sz="2400" dirty="0" smtClean="0"/>
              <a:t>. » </a:t>
            </a:r>
            <a:r>
              <a:rPr lang="fr-CA" sz="2400" dirty="0"/>
              <a:t>(Luc </a:t>
            </a:r>
            <a:r>
              <a:rPr lang="fr-CA" sz="2400" dirty="0" smtClean="0"/>
              <a:t>9.23, 24)</a:t>
            </a:r>
            <a:endParaRPr lang="en-US" sz="2400" dirty="0"/>
          </a:p>
        </p:txBody>
      </p:sp>
      <p:pic>
        <p:nvPicPr>
          <p:cNvPr id="4" name="Picture 3">
            <a:extLst>
              <a:ext uri="{FF2B5EF4-FFF2-40B4-BE49-F238E27FC236}">
                <a16:creationId xmlns="" xmlns:a16="http://schemas.microsoft.com/office/drawing/2014/main" id="{DCF7F42A-F022-0646-B7FC-02BEFEAF59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21862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C9EA7A-36CA-2048-A62D-41D7E448A005}"/>
              </a:ext>
            </a:extLst>
          </p:cNvPr>
          <p:cNvSpPr>
            <a:spLocks noGrp="1"/>
          </p:cNvSpPr>
          <p:nvPr>
            <p:ph type="title"/>
          </p:nvPr>
        </p:nvSpPr>
        <p:spPr>
          <a:xfrm>
            <a:off x="655320" y="1240338"/>
            <a:ext cx="5120114" cy="1692794"/>
          </a:xfrm>
        </p:spPr>
        <p:txBody>
          <a:bodyPr>
            <a:normAutofit/>
          </a:bodyPr>
          <a:lstStyle/>
          <a:p>
            <a:r>
              <a:rPr lang="en-US" sz="3600" b="1" dirty="0" smtClean="0">
                <a:latin typeface="Avenir Next" panose="020B0503020202020204" pitchFamily="34" charset="0"/>
              </a:rPr>
              <a:t>L’APPEL</a:t>
            </a:r>
            <a:endParaRPr lang="en-US" sz="3600" b="1" dirty="0">
              <a:latin typeface="Avenir Next" panose="020B0503020202020204" pitchFamily="34" charset="0"/>
            </a:endParaRPr>
          </a:p>
        </p:txBody>
      </p:sp>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D2454BE9-7D5F-7243-A4D6-6D68E22E9BBC}"/>
              </a:ext>
            </a:extLst>
          </p:cNvPr>
          <p:cNvSpPr>
            <a:spLocks noGrp="1"/>
          </p:cNvSpPr>
          <p:nvPr>
            <p:ph idx="1"/>
          </p:nvPr>
        </p:nvSpPr>
        <p:spPr>
          <a:xfrm>
            <a:off x="171993" y="2575034"/>
            <a:ext cx="5836919" cy="3462228"/>
          </a:xfrm>
        </p:spPr>
        <p:txBody>
          <a:bodyPr>
            <a:normAutofit/>
          </a:bodyPr>
          <a:lstStyle/>
          <a:p>
            <a:pPr marL="0" indent="0" algn="ctr">
              <a:lnSpc>
                <a:spcPct val="100000"/>
              </a:lnSpc>
              <a:buNone/>
            </a:pPr>
            <a:endParaRPr lang="en-US" sz="3200" dirty="0">
              <a:solidFill>
                <a:srgbClr val="002060"/>
              </a:solidFill>
            </a:endParaRPr>
          </a:p>
          <a:p>
            <a:pPr marL="0" indent="0" algn="ctr">
              <a:lnSpc>
                <a:spcPct val="100000"/>
              </a:lnSpc>
              <a:buNone/>
            </a:pPr>
            <a:r>
              <a:rPr lang="en-US" sz="3600" b="1" dirty="0" smtClean="0">
                <a:solidFill>
                  <a:srgbClr val="002060"/>
                </a:solidFill>
              </a:rPr>
              <a:t>L’appel du disciple </a:t>
            </a:r>
            <a:r>
              <a:rPr lang="en-US" sz="3600" dirty="0" smtClean="0">
                <a:solidFill>
                  <a:srgbClr val="002060"/>
                </a:solidFill>
              </a:rPr>
              <a:t>ne laisse aucune place à l’indécision ou à l’hésitation. Il requiert une </a:t>
            </a:r>
            <a:r>
              <a:rPr lang="en-US" sz="3600" b="1" dirty="0" smtClean="0">
                <a:solidFill>
                  <a:srgbClr val="002060"/>
                </a:solidFill>
              </a:rPr>
              <a:t>action immédiate</a:t>
            </a:r>
            <a:r>
              <a:rPr lang="en-US" sz="3600" dirty="0" smtClean="0">
                <a:solidFill>
                  <a:srgbClr val="002060"/>
                </a:solidFill>
              </a:rPr>
              <a:t>. </a:t>
            </a:r>
            <a:endParaRPr lang="en-US" sz="3600" dirty="0">
              <a:solidFill>
                <a:srgbClr val="002060"/>
              </a:solidFill>
            </a:endParaRPr>
          </a:p>
        </p:txBody>
      </p:sp>
      <p:pic>
        <p:nvPicPr>
          <p:cNvPr id="4" name="Picture 3">
            <a:extLst>
              <a:ext uri="{FF2B5EF4-FFF2-40B4-BE49-F238E27FC236}">
                <a16:creationId xmlns="" xmlns:a16="http://schemas.microsoft.com/office/drawing/2014/main" id="{60F3BF6C-4589-9644-A04B-2EEF44E423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691013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BBA23B9-7EAC-E147-A2D1-E8F4DF1565A7}"/>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r="-1"/>
          <a:stretch/>
        </p:blipFill>
        <p:spPr>
          <a:xfrm>
            <a:off x="5797543" y="10"/>
            <a:ext cx="6394152" cy="6857990"/>
          </a:xfrm>
          <a:prstGeom prst="rect">
            <a:avLst/>
          </a:prstGeom>
        </p:spPr>
      </p:pic>
      <p:pic>
        <p:nvPicPr>
          <p:cNvPr id="9" name="Picture 8">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 xmlns:a16="http://schemas.microsoft.com/office/drawing/2014/main" id="{CAA7D15A-7F44-404E-90D3-BA33F8AA1EEA}"/>
              </a:ext>
            </a:extLst>
          </p:cNvPr>
          <p:cNvSpPr>
            <a:spLocks noGrp="1"/>
          </p:cNvSpPr>
          <p:nvPr>
            <p:ph idx="1"/>
          </p:nvPr>
        </p:nvSpPr>
        <p:spPr>
          <a:xfrm>
            <a:off x="290285" y="1169126"/>
            <a:ext cx="6149703" cy="4172131"/>
          </a:xfrm>
        </p:spPr>
        <p:txBody>
          <a:bodyPr anchor="ctr">
            <a:normAutofit/>
          </a:bodyPr>
          <a:lstStyle/>
          <a:p>
            <a:pPr marL="0" indent="0" algn="ctr">
              <a:lnSpc>
                <a:spcPct val="100000"/>
              </a:lnSpc>
              <a:buNone/>
            </a:pPr>
            <a:endParaRPr lang="en-US" sz="2400" dirty="0">
              <a:solidFill>
                <a:srgbClr val="000000"/>
              </a:solidFill>
              <a:latin typeface="Avenir Next" panose="020B0503020202020204" pitchFamily="34" charset="0"/>
            </a:endParaRPr>
          </a:p>
          <a:p>
            <a:pPr marL="0" indent="0" algn="ctr">
              <a:lnSpc>
                <a:spcPct val="100000"/>
              </a:lnSpc>
              <a:buNone/>
            </a:pPr>
            <a:r>
              <a:rPr lang="en-US" b="1" dirty="0" smtClean="0">
                <a:solidFill>
                  <a:srgbClr val="000000"/>
                </a:solidFill>
                <a:latin typeface="Avenir Next" panose="020B0503020202020204" pitchFamily="34" charset="0"/>
              </a:rPr>
              <a:t>DÉCIDER DE RÉPONDRE À L’APPEL DE JÉSUS </a:t>
            </a:r>
            <a:r>
              <a:rPr lang="en-US" dirty="0" smtClean="0">
                <a:solidFill>
                  <a:srgbClr val="000000"/>
                </a:solidFill>
                <a:latin typeface="Avenir Next" panose="020B0503020202020204" pitchFamily="34" charset="0"/>
              </a:rPr>
              <a:t>EST</a:t>
            </a:r>
            <a:r>
              <a:rPr lang="en-US" baseline="0" dirty="0" smtClean="0">
                <a:solidFill>
                  <a:srgbClr val="000000"/>
                </a:solidFill>
                <a:latin typeface="Avenir Next" panose="020B0503020202020204" pitchFamily="34" charset="0"/>
              </a:rPr>
              <a:t> LA DÉCISION LA PLUS RADICALE QU’UN INDIVIDU PUISSE PRENDRE POUR SA VIE. </a:t>
            </a:r>
            <a:endParaRPr lang="en-US" sz="2400" dirty="0">
              <a:solidFill>
                <a:srgbClr val="000000"/>
              </a:solidFill>
              <a:latin typeface="Avenir Next" panose="020B0503020202020204" pitchFamily="34" charset="0"/>
            </a:endParaRPr>
          </a:p>
        </p:txBody>
      </p:sp>
    </p:spTree>
    <p:extLst>
      <p:ext uri="{BB962C8B-B14F-4D97-AF65-F5344CB8AC3E}">
        <p14:creationId xmlns:p14="http://schemas.microsoft.com/office/powerpoint/2010/main" val="1843179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B3FE62-712F-954B-BB8C-3B737D750B48}"/>
              </a:ext>
            </a:extLst>
          </p:cNvPr>
          <p:cNvSpPr>
            <a:spLocks noGrp="1"/>
          </p:cNvSpPr>
          <p:nvPr>
            <p:ph type="title"/>
          </p:nvPr>
        </p:nvSpPr>
        <p:spPr>
          <a:xfrm>
            <a:off x="524690" y="1292588"/>
            <a:ext cx="5120114" cy="1692794"/>
          </a:xfrm>
        </p:spPr>
        <p:txBody>
          <a:bodyPr>
            <a:normAutofit/>
          </a:bodyPr>
          <a:lstStyle/>
          <a:p>
            <a:r>
              <a:rPr lang="en-US" sz="3600" b="1" dirty="0" smtClean="0">
                <a:latin typeface="Avenir Next" panose="020B0503020202020204" pitchFamily="34" charset="0"/>
              </a:rPr>
              <a:t>L’APPEL</a:t>
            </a:r>
            <a:endParaRPr lang="en-US" sz="3600" b="1" dirty="0">
              <a:latin typeface="Avenir Next" panose="020B0503020202020204" pitchFamily="34" charset="0"/>
            </a:endParaRPr>
          </a:p>
        </p:txBody>
      </p:sp>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951645DC-3A7D-7A43-94FB-89014E1143E6}"/>
              </a:ext>
            </a:extLst>
          </p:cNvPr>
          <p:cNvSpPr>
            <a:spLocks noGrp="1"/>
          </p:cNvSpPr>
          <p:nvPr>
            <p:ph idx="1"/>
          </p:nvPr>
        </p:nvSpPr>
        <p:spPr>
          <a:xfrm>
            <a:off x="655321" y="2575034"/>
            <a:ext cx="5120113" cy="3462228"/>
          </a:xfrm>
        </p:spPr>
        <p:txBody>
          <a:bodyPr>
            <a:normAutofit/>
          </a:bodyPr>
          <a:lstStyle/>
          <a:p>
            <a:pPr marL="0" indent="0" algn="ctr">
              <a:buNone/>
            </a:pPr>
            <a:endParaRPr lang="en-US" sz="3600" dirty="0"/>
          </a:p>
          <a:p>
            <a:pPr marL="0" indent="0" algn="ctr">
              <a:buNone/>
            </a:pPr>
            <a:r>
              <a:rPr lang="fr-CA" sz="3600" dirty="0"/>
              <a:t>L’appel à la vocation de disciple vient de Dieu et non de </a:t>
            </a:r>
            <a:r>
              <a:rPr lang="fr-CA" sz="3600" dirty="0" smtClean="0"/>
              <a:t>l’homme</a:t>
            </a:r>
            <a:r>
              <a:rPr lang="fr-CA" sz="3600" dirty="0"/>
              <a:t>.</a:t>
            </a:r>
            <a:endParaRPr lang="en-US" sz="3600" dirty="0"/>
          </a:p>
        </p:txBody>
      </p:sp>
      <p:pic>
        <p:nvPicPr>
          <p:cNvPr id="4" name="Picture 3">
            <a:extLst>
              <a:ext uri="{FF2B5EF4-FFF2-40B4-BE49-F238E27FC236}">
                <a16:creationId xmlns="" xmlns:a16="http://schemas.microsoft.com/office/drawing/2014/main" id="{38559267-5925-734C-ACF2-B79EE499F0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546844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7201E1-4CAE-0D44-B976-CC5240582971}"/>
              </a:ext>
            </a:extLst>
          </p:cNvPr>
          <p:cNvSpPr>
            <a:spLocks noGrp="1"/>
          </p:cNvSpPr>
          <p:nvPr>
            <p:ph type="title"/>
          </p:nvPr>
        </p:nvSpPr>
        <p:spPr>
          <a:xfrm>
            <a:off x="511627" y="1227274"/>
            <a:ext cx="5120114" cy="1692794"/>
          </a:xfrm>
        </p:spPr>
        <p:txBody>
          <a:bodyPr>
            <a:normAutofit/>
          </a:bodyPr>
          <a:lstStyle/>
          <a:p>
            <a:r>
              <a:rPr lang="en-US" sz="3600" b="1" dirty="0" smtClean="0">
                <a:latin typeface="Avenir Next" panose="020B0503020202020204" pitchFamily="34" charset="0"/>
              </a:rPr>
              <a:t>L’APPEL</a:t>
            </a:r>
            <a:endParaRPr lang="en-US" sz="3600" b="1" dirty="0">
              <a:latin typeface="Avenir Next" panose="020B0503020202020204" pitchFamily="34" charset="0"/>
            </a:endParaRPr>
          </a:p>
        </p:txBody>
      </p:sp>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0E6809DA-DF92-3948-AB05-CF3117FAA4C3}"/>
              </a:ext>
            </a:extLst>
          </p:cNvPr>
          <p:cNvSpPr>
            <a:spLocks noGrp="1"/>
          </p:cNvSpPr>
          <p:nvPr>
            <p:ph idx="1"/>
          </p:nvPr>
        </p:nvSpPr>
        <p:spPr>
          <a:xfrm>
            <a:off x="655321" y="2575034"/>
            <a:ext cx="5818050" cy="3637080"/>
          </a:xfrm>
        </p:spPr>
        <p:txBody>
          <a:bodyPr>
            <a:normAutofit/>
          </a:bodyPr>
          <a:lstStyle/>
          <a:p>
            <a:pPr marL="0" indent="0">
              <a:buNone/>
            </a:pPr>
            <a:r>
              <a:rPr lang="en-US" sz="2400" b="1" dirty="0" smtClean="0"/>
              <a:t>Verset </a:t>
            </a:r>
            <a:r>
              <a:rPr lang="en-US" sz="2400" b="1" dirty="0"/>
              <a:t>57 </a:t>
            </a:r>
            <a:r>
              <a:rPr lang="en-US" sz="2400" dirty="0" smtClean="0"/>
              <a:t>Cas </a:t>
            </a:r>
            <a:r>
              <a:rPr lang="en-US" sz="2400" dirty="0"/>
              <a:t># 1</a:t>
            </a:r>
          </a:p>
          <a:p>
            <a:pPr marL="0" indent="0">
              <a:buNone/>
            </a:pPr>
            <a:endParaRPr lang="en-US" sz="2400" dirty="0"/>
          </a:p>
          <a:p>
            <a:pPr marL="0" indent="0">
              <a:lnSpc>
                <a:spcPct val="100000"/>
              </a:lnSpc>
              <a:buNone/>
            </a:pPr>
            <a:r>
              <a:rPr lang="en-US" sz="3600" dirty="0" smtClean="0">
                <a:solidFill>
                  <a:srgbClr val="002060"/>
                </a:solidFill>
              </a:rPr>
              <a:t>Le </a:t>
            </a:r>
            <a:r>
              <a:rPr lang="en-US" sz="3600" b="1" dirty="0" smtClean="0">
                <a:solidFill>
                  <a:srgbClr val="002060"/>
                </a:solidFill>
              </a:rPr>
              <a:t>coût de la vocation</a:t>
            </a:r>
            <a:r>
              <a:rPr lang="en-US" sz="3600" dirty="0" smtClean="0">
                <a:solidFill>
                  <a:srgbClr val="002060"/>
                </a:solidFill>
              </a:rPr>
              <a:t> du disciple est de tout </a:t>
            </a:r>
            <a:r>
              <a:rPr lang="en-US" sz="3600" dirty="0" smtClean="0">
                <a:solidFill>
                  <a:srgbClr val="002060"/>
                </a:solidFill>
              </a:rPr>
              <a:t>abandonner</a:t>
            </a:r>
            <a:r>
              <a:rPr lang="en-US" sz="3600" dirty="0" smtClean="0">
                <a:solidFill>
                  <a:srgbClr val="002060"/>
                </a:solidFill>
              </a:rPr>
              <a:t> pour une vie de </a:t>
            </a:r>
            <a:r>
              <a:rPr lang="en-US" sz="3600" b="1" dirty="0" smtClean="0">
                <a:solidFill>
                  <a:srgbClr val="002060"/>
                </a:solidFill>
              </a:rPr>
              <a:t>privation et </a:t>
            </a:r>
            <a:r>
              <a:rPr lang="en-US" sz="3600" b="1" dirty="0" smtClean="0">
                <a:solidFill>
                  <a:srgbClr val="002060"/>
                </a:solidFill>
              </a:rPr>
              <a:t>d’abnégation</a:t>
            </a:r>
            <a:endParaRPr lang="en-US" sz="3600" b="1" dirty="0">
              <a:solidFill>
                <a:srgbClr val="002060"/>
              </a:solidFill>
            </a:endParaRPr>
          </a:p>
        </p:txBody>
      </p:sp>
      <p:pic>
        <p:nvPicPr>
          <p:cNvPr id="4" name="Picture 3">
            <a:extLst>
              <a:ext uri="{FF2B5EF4-FFF2-40B4-BE49-F238E27FC236}">
                <a16:creationId xmlns="" xmlns:a16="http://schemas.microsoft.com/office/drawing/2014/main" id="{2A6126D9-F9C5-4241-A291-81EE1B1CD6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252358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5BF303-FEB5-E44C-A9A4-989659397F51}"/>
              </a:ext>
            </a:extLst>
          </p:cNvPr>
          <p:cNvSpPr>
            <a:spLocks noGrp="1"/>
          </p:cNvSpPr>
          <p:nvPr>
            <p:ph type="title"/>
          </p:nvPr>
        </p:nvSpPr>
        <p:spPr>
          <a:xfrm>
            <a:off x="537753" y="1253400"/>
            <a:ext cx="5120114" cy="1685744"/>
          </a:xfrm>
        </p:spPr>
        <p:txBody>
          <a:bodyPr>
            <a:normAutofit/>
          </a:bodyPr>
          <a:lstStyle/>
          <a:p>
            <a:r>
              <a:rPr lang="en-US" sz="4000" b="1" dirty="0" smtClean="0">
                <a:latin typeface="Avenir Next" panose="020B0503020202020204" pitchFamily="34" charset="0"/>
              </a:rPr>
              <a:t>LE COÛT</a:t>
            </a:r>
            <a:endParaRPr lang="en-US" sz="4000" b="1" dirty="0">
              <a:latin typeface="Avenir Next" panose="020B0503020202020204" pitchFamily="34" charset="0"/>
            </a:endParaRPr>
          </a:p>
        </p:txBody>
      </p:sp>
      <p:cxnSp>
        <p:nvCxnSpPr>
          <p:cNvPr id="14" name="Straight Arrow Connector 13">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A6AB1EC6-EC7B-2047-BDAC-4F2CA0B8FB39}"/>
              </a:ext>
            </a:extLst>
          </p:cNvPr>
          <p:cNvSpPr>
            <a:spLocks noGrp="1"/>
          </p:cNvSpPr>
          <p:nvPr>
            <p:ph idx="1"/>
          </p:nvPr>
        </p:nvSpPr>
        <p:spPr>
          <a:xfrm>
            <a:off x="563880" y="2522782"/>
            <a:ext cx="5484222" cy="3462228"/>
          </a:xfrm>
        </p:spPr>
        <p:txBody>
          <a:bodyPr>
            <a:normAutofit lnSpcReduction="10000"/>
          </a:bodyPr>
          <a:lstStyle/>
          <a:p>
            <a:pPr marL="0" indent="0">
              <a:buNone/>
            </a:pPr>
            <a:endParaRPr lang="fr-CA" dirty="0" smtClean="0"/>
          </a:p>
          <a:p>
            <a:pPr marL="0" indent="0">
              <a:buNone/>
            </a:pPr>
            <a:r>
              <a:rPr lang="fr-CA" dirty="0" smtClean="0"/>
              <a:t>La </a:t>
            </a:r>
            <a:r>
              <a:rPr lang="fr-CA" b="1" dirty="0"/>
              <a:t>grâce à bon marché </a:t>
            </a:r>
            <a:r>
              <a:rPr lang="fr-CA" dirty="0"/>
              <a:t>est l’ennemie de l’église car elle n’exige </a:t>
            </a:r>
            <a:r>
              <a:rPr lang="fr-CA" dirty="0" smtClean="0">
                <a:solidFill>
                  <a:srgbClr val="FF0000"/>
                </a:solidFill>
              </a:rPr>
              <a:t>RIEN</a:t>
            </a:r>
            <a:r>
              <a:rPr lang="fr-CA" dirty="0" smtClean="0"/>
              <a:t> </a:t>
            </a:r>
            <a:r>
              <a:rPr lang="fr-CA" dirty="0"/>
              <a:t>de nous. Elle recherche le pardon des péchés sans nous demander d’obéir ou de devenir </a:t>
            </a:r>
            <a:r>
              <a:rPr lang="fr-CA" dirty="0" smtClean="0"/>
              <a:t>disciples. </a:t>
            </a:r>
          </a:p>
          <a:p>
            <a:pPr marL="0" indent="0">
              <a:buNone/>
            </a:pPr>
            <a:endParaRPr lang="fr-CA" dirty="0"/>
          </a:p>
          <a:p>
            <a:pPr marL="0" indent="0">
              <a:buNone/>
            </a:pPr>
            <a:r>
              <a:rPr lang="en-US" dirty="0"/>
              <a:t>–Dietrich </a:t>
            </a:r>
            <a:r>
              <a:rPr lang="en-US" dirty="0"/>
              <a:t>Bonhoeffer</a:t>
            </a:r>
            <a:endParaRPr lang="en-US" dirty="0"/>
          </a:p>
          <a:p>
            <a:pPr marL="0" indent="0">
              <a:buNone/>
            </a:pPr>
            <a:endParaRPr lang="en-US" dirty="0"/>
          </a:p>
        </p:txBody>
      </p:sp>
      <p:pic>
        <p:nvPicPr>
          <p:cNvPr id="5" name="Picture 4">
            <a:extLst>
              <a:ext uri="{FF2B5EF4-FFF2-40B4-BE49-F238E27FC236}">
                <a16:creationId xmlns="" xmlns:a16="http://schemas.microsoft.com/office/drawing/2014/main" id="{5E65DC0A-5159-CF49-B6F6-1072F670D8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694463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A0E55F8-4830-5F41-8380-CE7D034373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 xmlns:a16="http://schemas.microsoft.com/office/drawing/2014/main" id="{115BDBCF-A2AF-A848-84CF-40DB293D1D93}"/>
              </a:ext>
            </a:extLst>
          </p:cNvPr>
          <p:cNvSpPr>
            <a:spLocks noGrp="1"/>
          </p:cNvSpPr>
          <p:nvPr>
            <p:ph type="title"/>
          </p:nvPr>
        </p:nvSpPr>
        <p:spPr>
          <a:xfrm>
            <a:off x="709448" y="2436467"/>
            <a:ext cx="4204137" cy="1342754"/>
          </a:xfrm>
        </p:spPr>
        <p:txBody>
          <a:bodyPr>
            <a:normAutofit/>
          </a:bodyPr>
          <a:lstStyle/>
          <a:p>
            <a:pPr algn="ctr"/>
            <a:r>
              <a:rPr lang="en-US" sz="3600" b="1" dirty="0" smtClean="0">
                <a:latin typeface="Avenir Next" panose="020B0503020202020204" pitchFamily="34" charset="0"/>
              </a:rPr>
              <a:t>LE COÛT</a:t>
            </a:r>
            <a:endParaRPr lang="en-US" sz="3600" b="1" dirty="0">
              <a:latin typeface="Avenir Next" panose="020B0503020202020204" pitchFamily="34" charset="0"/>
            </a:endParaRPr>
          </a:p>
        </p:txBody>
      </p:sp>
      <p:cxnSp>
        <p:nvCxnSpPr>
          <p:cNvPr id="11" name="Straight Connector 10">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323D6D14-D128-924F-9852-90B15BBFF3F3}"/>
              </a:ext>
            </a:extLst>
          </p:cNvPr>
          <p:cNvSpPr>
            <a:spLocks noGrp="1"/>
          </p:cNvSpPr>
          <p:nvPr>
            <p:ph idx="1"/>
          </p:nvPr>
        </p:nvSpPr>
        <p:spPr>
          <a:xfrm>
            <a:off x="525516" y="3417573"/>
            <a:ext cx="4593021" cy="3180935"/>
          </a:xfrm>
        </p:spPr>
        <p:txBody>
          <a:bodyPr anchor="ctr">
            <a:normAutofit/>
          </a:bodyPr>
          <a:lstStyle/>
          <a:p>
            <a:pPr marL="0" indent="0" algn="ctr">
              <a:buNone/>
            </a:pPr>
            <a:r>
              <a:rPr lang="en-US" sz="3600" dirty="0" smtClean="0">
                <a:solidFill>
                  <a:srgbClr val="002060"/>
                </a:solidFill>
              </a:rPr>
              <a:t>Le</a:t>
            </a:r>
            <a:r>
              <a:rPr lang="en-US" sz="3600" baseline="0" dirty="0" smtClean="0">
                <a:solidFill>
                  <a:srgbClr val="002060"/>
                </a:solidFill>
              </a:rPr>
              <a:t> </a:t>
            </a:r>
            <a:r>
              <a:rPr lang="en-US" sz="3600" b="1" baseline="0" dirty="0" smtClean="0">
                <a:solidFill>
                  <a:srgbClr val="002060"/>
                </a:solidFill>
              </a:rPr>
              <a:t>coût </a:t>
            </a:r>
            <a:r>
              <a:rPr lang="en-US" sz="3600" b="1" dirty="0" smtClean="0">
                <a:solidFill>
                  <a:srgbClr val="002060"/>
                </a:solidFill>
              </a:rPr>
              <a:t>de vivre en </a:t>
            </a:r>
            <a:r>
              <a:rPr lang="en-US" sz="3600" b="1" dirty="0" smtClean="0">
                <a:solidFill>
                  <a:srgbClr val="002060"/>
                </a:solidFill>
              </a:rPr>
              <a:t>disciples </a:t>
            </a:r>
            <a:r>
              <a:rPr lang="en-US" sz="3600" dirty="0" smtClean="0">
                <a:solidFill>
                  <a:srgbClr val="002060"/>
                </a:solidFill>
              </a:rPr>
              <a:t>est un </a:t>
            </a:r>
            <a:r>
              <a:rPr lang="en-US" sz="3600" dirty="0" smtClean="0">
                <a:solidFill>
                  <a:srgbClr val="002060"/>
                </a:solidFill>
              </a:rPr>
              <a:t>appel</a:t>
            </a:r>
            <a:r>
              <a:rPr lang="en-US" sz="3600" dirty="0" smtClean="0">
                <a:solidFill>
                  <a:srgbClr val="002060"/>
                </a:solidFill>
              </a:rPr>
              <a:t> </a:t>
            </a:r>
            <a:r>
              <a:rPr lang="en-US" sz="3600" dirty="0" smtClean="0">
                <a:solidFill>
                  <a:srgbClr val="002060"/>
                </a:solidFill>
              </a:rPr>
              <a:t>quotidien</a:t>
            </a:r>
            <a:r>
              <a:rPr lang="en-US" sz="3600" dirty="0" smtClean="0">
                <a:solidFill>
                  <a:srgbClr val="002060"/>
                </a:solidFill>
              </a:rPr>
              <a:t> à </a:t>
            </a:r>
            <a:r>
              <a:rPr lang="en-US" sz="3600" b="1" dirty="0" smtClean="0">
                <a:solidFill>
                  <a:srgbClr val="002060"/>
                </a:solidFill>
              </a:rPr>
              <a:t>porter notre </a:t>
            </a:r>
            <a:r>
              <a:rPr lang="en-US" sz="3600" b="1" dirty="0" smtClean="0">
                <a:solidFill>
                  <a:srgbClr val="002060"/>
                </a:solidFill>
              </a:rPr>
              <a:t>croix</a:t>
            </a:r>
            <a:r>
              <a:rPr lang="en-US" sz="3600" dirty="0" smtClean="0">
                <a:solidFill>
                  <a:srgbClr val="002060"/>
                </a:solidFill>
              </a:rPr>
              <a:t> et à suivre Jésus. </a:t>
            </a:r>
            <a:endParaRPr lang="en-US" sz="3600" dirty="0">
              <a:solidFill>
                <a:srgbClr val="002060"/>
              </a:solidFill>
            </a:endParaRPr>
          </a:p>
        </p:txBody>
      </p:sp>
    </p:spTree>
    <p:extLst>
      <p:ext uri="{BB962C8B-B14F-4D97-AF65-F5344CB8AC3E}">
        <p14:creationId xmlns:p14="http://schemas.microsoft.com/office/powerpoint/2010/main" val="2272610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D53A895-4B7D-4449-AB4A-7E0B1DCA0591}"/>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9" name="Picture 8">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 xmlns:a16="http://schemas.microsoft.com/office/drawing/2014/main" id="{115BDBCF-A2AF-A848-84CF-40DB293D1D93}"/>
              </a:ext>
            </a:extLst>
          </p:cNvPr>
          <p:cNvSpPr>
            <a:spLocks noGrp="1"/>
          </p:cNvSpPr>
          <p:nvPr>
            <p:ph type="title"/>
          </p:nvPr>
        </p:nvSpPr>
        <p:spPr>
          <a:xfrm>
            <a:off x="804998" y="1686720"/>
            <a:ext cx="4803636" cy="1160983"/>
          </a:xfrm>
        </p:spPr>
        <p:txBody>
          <a:bodyPr>
            <a:normAutofit/>
          </a:bodyPr>
          <a:lstStyle/>
          <a:p>
            <a:r>
              <a:rPr lang="en-US" sz="3600" b="1" dirty="0" smtClean="0">
                <a:solidFill>
                  <a:srgbClr val="000000"/>
                </a:solidFill>
                <a:latin typeface="Avenir Next" panose="020B0503020202020204" pitchFamily="34" charset="0"/>
              </a:rPr>
              <a:t>LE COÛT</a:t>
            </a:r>
            <a:endParaRPr lang="en-US" sz="3600" b="1" dirty="0">
              <a:solidFill>
                <a:srgbClr val="00000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323D6D14-D128-924F-9852-90B15BBFF3F3}"/>
              </a:ext>
            </a:extLst>
          </p:cNvPr>
          <p:cNvSpPr>
            <a:spLocks noGrp="1"/>
          </p:cNvSpPr>
          <p:nvPr>
            <p:ph idx="1"/>
          </p:nvPr>
        </p:nvSpPr>
        <p:spPr>
          <a:xfrm>
            <a:off x="804997" y="2409567"/>
            <a:ext cx="5269232" cy="3651405"/>
          </a:xfrm>
        </p:spPr>
        <p:txBody>
          <a:bodyPr anchor="ctr">
            <a:normAutofit/>
          </a:bodyPr>
          <a:lstStyle/>
          <a:p>
            <a:pPr marL="0" indent="0">
              <a:lnSpc>
                <a:spcPct val="100000"/>
              </a:lnSpc>
              <a:buNone/>
            </a:pPr>
            <a:r>
              <a:rPr lang="en-US" sz="3600" dirty="0" smtClean="0">
                <a:solidFill>
                  <a:srgbClr val="002060"/>
                </a:solidFill>
              </a:rPr>
              <a:t>Le coût de la vocation de disciple est la </a:t>
            </a:r>
          </a:p>
          <a:p>
            <a:pPr marL="0" indent="0">
              <a:lnSpc>
                <a:spcPct val="100000"/>
              </a:lnSpc>
              <a:buNone/>
            </a:pPr>
            <a:r>
              <a:rPr lang="en-US" sz="3600" b="1" dirty="0" smtClean="0">
                <a:solidFill>
                  <a:srgbClr val="FF0000"/>
                </a:solidFill>
              </a:rPr>
              <a:t>SÉPARATION</a:t>
            </a:r>
            <a:r>
              <a:rPr lang="en-US" sz="3600" dirty="0" smtClean="0">
                <a:solidFill>
                  <a:srgbClr val="002060"/>
                </a:solidFill>
              </a:rPr>
              <a:t> </a:t>
            </a:r>
          </a:p>
          <a:p>
            <a:pPr marL="0" indent="0">
              <a:lnSpc>
                <a:spcPct val="100000"/>
              </a:lnSpc>
              <a:buNone/>
            </a:pPr>
            <a:r>
              <a:rPr lang="en-US" sz="3600" dirty="0" smtClean="0">
                <a:solidFill>
                  <a:srgbClr val="002060"/>
                </a:solidFill>
              </a:rPr>
              <a:t>avec notre vie </a:t>
            </a:r>
            <a:r>
              <a:rPr lang="en-US" sz="3600" dirty="0" smtClean="0">
                <a:solidFill>
                  <a:srgbClr val="002060"/>
                </a:solidFill>
              </a:rPr>
              <a:t>passée</a:t>
            </a:r>
            <a:r>
              <a:rPr lang="en-US" sz="3600" dirty="0" smtClean="0">
                <a:solidFill>
                  <a:srgbClr val="002060"/>
                </a:solidFill>
              </a:rPr>
              <a:t>. </a:t>
            </a:r>
            <a:endParaRPr lang="en-US" sz="2000" dirty="0">
              <a:solidFill>
                <a:srgbClr val="002060"/>
              </a:solidFill>
            </a:endParaRPr>
          </a:p>
        </p:txBody>
      </p:sp>
    </p:spTree>
    <p:extLst>
      <p:ext uri="{BB962C8B-B14F-4D97-AF65-F5344CB8AC3E}">
        <p14:creationId xmlns:p14="http://schemas.microsoft.com/office/powerpoint/2010/main" val="4289875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5BF303-FEB5-E44C-A9A4-989659397F51}"/>
              </a:ext>
            </a:extLst>
          </p:cNvPr>
          <p:cNvSpPr>
            <a:spLocks noGrp="1"/>
          </p:cNvSpPr>
          <p:nvPr>
            <p:ph type="title"/>
          </p:nvPr>
        </p:nvSpPr>
        <p:spPr>
          <a:xfrm>
            <a:off x="67489" y="1279528"/>
            <a:ext cx="5120114" cy="1692794"/>
          </a:xfrm>
        </p:spPr>
        <p:txBody>
          <a:bodyPr>
            <a:normAutofit/>
          </a:bodyPr>
          <a:lstStyle/>
          <a:p>
            <a:pPr algn="ctr"/>
            <a:r>
              <a:rPr lang="en-US" sz="3600" b="1" dirty="0" smtClean="0">
                <a:latin typeface="Avenir Next" panose="020B0503020202020204" pitchFamily="34" charset="0"/>
              </a:rPr>
              <a:t>LE COÛT</a:t>
            </a:r>
            <a:endParaRPr lang="en-US" sz="3600" b="1" dirty="0">
              <a:latin typeface="Avenir Next" panose="020B0503020202020204" pitchFamily="34" charset="0"/>
            </a:endParaRPr>
          </a:p>
        </p:txBody>
      </p:sp>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A6AB1EC6-EC7B-2047-BDAC-4F2CA0B8FB39}"/>
              </a:ext>
            </a:extLst>
          </p:cNvPr>
          <p:cNvSpPr>
            <a:spLocks noGrp="1"/>
          </p:cNvSpPr>
          <p:nvPr>
            <p:ph idx="1"/>
          </p:nvPr>
        </p:nvSpPr>
        <p:spPr>
          <a:xfrm>
            <a:off x="28306" y="2705663"/>
            <a:ext cx="5120113" cy="3767707"/>
          </a:xfrm>
        </p:spPr>
        <p:txBody>
          <a:bodyPr>
            <a:normAutofit lnSpcReduction="10000"/>
          </a:bodyPr>
          <a:lstStyle/>
          <a:p>
            <a:pPr marL="0" indent="0" algn="ctr">
              <a:buNone/>
            </a:pPr>
            <a:r>
              <a:rPr lang="en-US" sz="3200" dirty="0" smtClean="0"/>
              <a:t>“Une religion qui ne </a:t>
            </a:r>
            <a:r>
              <a:rPr lang="en-US" sz="3200" dirty="0" smtClean="0"/>
              <a:t>requiert</a:t>
            </a:r>
            <a:r>
              <a:rPr lang="en-US" sz="3200" dirty="0" smtClean="0"/>
              <a:t> </a:t>
            </a:r>
            <a:r>
              <a:rPr lang="en-US" sz="3200" dirty="0" smtClean="0"/>
              <a:t>aucun</a:t>
            </a:r>
            <a:r>
              <a:rPr lang="en-US" sz="3200" dirty="0" smtClean="0"/>
              <a:t> </a:t>
            </a:r>
            <a:r>
              <a:rPr lang="en-US" sz="3200" b="1" dirty="0" smtClean="0"/>
              <a:t>don</a:t>
            </a:r>
            <a:r>
              <a:rPr lang="en-US" sz="3200" dirty="0" smtClean="0"/>
              <a:t>, </a:t>
            </a:r>
          </a:p>
          <a:p>
            <a:pPr marL="0" indent="0" algn="ctr">
              <a:buNone/>
            </a:pPr>
            <a:r>
              <a:rPr lang="en-US" sz="3200" dirty="0" smtClean="0"/>
              <a:t>aucun</a:t>
            </a:r>
            <a:r>
              <a:rPr lang="en-US" sz="3200" dirty="0" smtClean="0"/>
              <a:t> </a:t>
            </a:r>
            <a:r>
              <a:rPr lang="en-US" sz="3200" b="1" dirty="0" smtClean="0"/>
              <a:t>coût</a:t>
            </a:r>
            <a:r>
              <a:rPr lang="en-US" sz="3200" dirty="0" smtClean="0"/>
              <a:t>, </a:t>
            </a:r>
          </a:p>
          <a:p>
            <a:pPr marL="0" indent="0" algn="ctr">
              <a:buNone/>
            </a:pPr>
            <a:r>
              <a:rPr lang="en-US" sz="3200" dirty="0" smtClean="0"/>
              <a:t>ni</a:t>
            </a:r>
            <a:r>
              <a:rPr lang="en-US" sz="3200" dirty="0" smtClean="0"/>
              <a:t> </a:t>
            </a:r>
            <a:r>
              <a:rPr lang="en-US" sz="3200" dirty="0" smtClean="0"/>
              <a:t>aucune</a:t>
            </a:r>
            <a:r>
              <a:rPr lang="en-US" sz="3200" dirty="0" smtClean="0"/>
              <a:t> </a:t>
            </a:r>
            <a:r>
              <a:rPr lang="en-US" sz="3200" b="1" dirty="0" smtClean="0"/>
              <a:t>souffrance</a:t>
            </a:r>
            <a:r>
              <a:rPr lang="en-US" sz="3200" dirty="0" smtClean="0"/>
              <a:t> </a:t>
            </a:r>
          </a:p>
          <a:p>
            <a:pPr marL="0" indent="0" algn="ctr">
              <a:buNone/>
            </a:pPr>
            <a:r>
              <a:rPr lang="en-US" sz="3200" dirty="0" smtClean="0"/>
              <a:t>n’a</a:t>
            </a:r>
            <a:r>
              <a:rPr lang="en-US" sz="3200" dirty="0" smtClean="0"/>
              <a:t> </a:t>
            </a:r>
            <a:r>
              <a:rPr lang="en-US" sz="3200" b="1" dirty="0" smtClean="0"/>
              <a:t>aucune</a:t>
            </a:r>
            <a:r>
              <a:rPr lang="en-US" sz="3200" b="1" dirty="0" smtClean="0"/>
              <a:t> </a:t>
            </a:r>
            <a:r>
              <a:rPr lang="en-US" sz="3200" b="1" dirty="0" smtClean="0"/>
              <a:t>valeur</a:t>
            </a:r>
            <a:r>
              <a:rPr lang="en-US" sz="3200" b="1" dirty="0" smtClean="0"/>
              <a:t> </a:t>
            </a:r>
            <a:r>
              <a:rPr lang="en-US" sz="3200" dirty="0" smtClean="0"/>
              <a:t>,</a:t>
            </a:r>
          </a:p>
          <a:p>
            <a:pPr marL="0" indent="0" algn="ctr">
              <a:buNone/>
            </a:pPr>
            <a:endParaRPr lang="en-US" sz="3200" dirty="0"/>
          </a:p>
          <a:p>
            <a:pPr marL="0" indent="0" algn="ctr">
              <a:buNone/>
            </a:pPr>
            <a:r>
              <a:rPr lang="en-US" sz="3000" dirty="0" smtClean="0"/>
              <a:t>–</a:t>
            </a:r>
            <a:r>
              <a:rPr lang="en-US" sz="3000" dirty="0"/>
              <a:t>Martin Luther</a:t>
            </a:r>
          </a:p>
          <a:p>
            <a:pPr marL="0" indent="0" algn="ctr">
              <a:buNone/>
            </a:pPr>
            <a:endParaRPr lang="en-US" sz="3200" dirty="0"/>
          </a:p>
        </p:txBody>
      </p:sp>
      <p:pic>
        <p:nvPicPr>
          <p:cNvPr id="4" name="Picture 3">
            <a:extLst>
              <a:ext uri="{FF2B5EF4-FFF2-40B4-BE49-F238E27FC236}">
                <a16:creationId xmlns="" xmlns:a16="http://schemas.microsoft.com/office/drawing/2014/main" id="{259E1148-EF29-3549-8BF7-2F0CD432B5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06908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 xmlns:a16="http://schemas.microsoft.com/office/drawing/2014/main" id="{2BD5FD40-79CF-8E47-AF10-242B0BB569AF}"/>
              </a:ext>
            </a:extLst>
          </p:cNvPr>
          <p:cNvSpPr txBox="1">
            <a:spLocks noGrp="1"/>
          </p:cNvSpPr>
          <p:nvPr>
            <p:ph idx="1"/>
          </p:nvPr>
        </p:nvSpPr>
        <p:spPr>
          <a:xfrm>
            <a:off x="311196" y="2417717"/>
            <a:ext cx="5539002" cy="3462228"/>
          </a:xfrm>
          <a:prstGeom prst="rect">
            <a:avLst/>
          </a:prstGeom>
        </p:spPr>
        <p:txBody>
          <a:bodyPr rtlCol="0">
            <a:normAutofit/>
          </a:bodyPr>
          <a:lstStyle/>
          <a:p>
            <a:pPr marL="0" indent="0" algn="ctr">
              <a:buNone/>
            </a:pPr>
            <a:endParaRPr lang="en-US" sz="1800" dirty="0"/>
          </a:p>
          <a:p>
            <a:pPr marL="0" indent="0" algn="ctr">
              <a:buNone/>
            </a:pPr>
            <a:r>
              <a:rPr lang="en-US" sz="3200" dirty="0" smtClean="0"/>
              <a:t>“</a:t>
            </a:r>
            <a:r>
              <a:rPr lang="fr-CA" sz="2800" kern="1200" baseline="0" dirty="0" smtClean="0">
                <a:solidFill>
                  <a:schemeClr val="tx1"/>
                </a:solidFill>
                <a:effectLst/>
                <a:latin typeface="+mn-lt"/>
                <a:ea typeface="+mn-ea"/>
                <a:cs typeface="+mn-cs"/>
              </a:rPr>
              <a:t> </a:t>
            </a:r>
            <a:r>
              <a:rPr lang="fr-CA" sz="2800" kern="1200" dirty="0" smtClean="0">
                <a:solidFill>
                  <a:schemeClr val="tx1"/>
                </a:solidFill>
                <a:effectLst/>
                <a:latin typeface="+mn-lt"/>
                <a:ea typeface="+mn-ea"/>
                <a:cs typeface="+mn-cs"/>
              </a:rPr>
              <a:t>Il est impossible que l’âme s’épanouisse si l’esprit ne s’engage pas dans l’exercice particulier que constitue la prière.</a:t>
            </a:r>
            <a:r>
              <a:rPr lang="en-US" sz="3200" baseline="0" dirty="0" smtClean="0"/>
              <a:t>” </a:t>
            </a:r>
            <a:endParaRPr lang="en-US" sz="3200" dirty="0"/>
          </a:p>
          <a:p>
            <a:pPr marL="0" indent="0" algn="ctr">
              <a:buNone/>
            </a:pPr>
            <a:endParaRPr lang="en-US" sz="1800" dirty="0"/>
          </a:p>
          <a:p>
            <a:pPr marL="0" indent="0" algn="ctr">
              <a:buNone/>
            </a:pPr>
            <a:r>
              <a:rPr lang="en-US" sz="1800" dirty="0"/>
              <a:t>—Ellen G. White, </a:t>
            </a:r>
            <a:r>
              <a:rPr lang="en-US" sz="1800" i="1" dirty="0" smtClean="0"/>
              <a:t>Témoignages</a:t>
            </a:r>
            <a:r>
              <a:rPr lang="en-US" sz="1800" i="1" baseline="0" dirty="0" smtClean="0"/>
              <a:t> pour </a:t>
            </a:r>
            <a:r>
              <a:rPr lang="en-US" sz="1800" i="1" baseline="0" dirty="0" smtClean="0"/>
              <a:t>l’Église</a:t>
            </a:r>
            <a:r>
              <a:rPr lang="en-US" sz="1800" baseline="0" dirty="0" smtClean="0"/>
              <a:t>,</a:t>
            </a:r>
            <a:r>
              <a:rPr lang="en-US" sz="1800" dirty="0" smtClean="0"/>
              <a:t> </a:t>
            </a:r>
            <a:r>
              <a:rPr lang="en-US" sz="1800" dirty="0"/>
              <a:t>vol. 2 (1871), </a:t>
            </a:r>
            <a:r>
              <a:rPr lang="en-US" sz="1800" dirty="0" smtClean="0"/>
              <a:t>traduction</a:t>
            </a:r>
            <a:r>
              <a:rPr lang="en-US" sz="1800" dirty="0" smtClean="0"/>
              <a:t> </a:t>
            </a:r>
            <a:r>
              <a:rPr lang="en-US" sz="1800" dirty="0" smtClean="0"/>
              <a:t>libre</a:t>
            </a:r>
            <a:endParaRPr lang="en-US" sz="1800" dirty="0"/>
          </a:p>
        </p:txBody>
      </p:sp>
      <p:pic>
        <p:nvPicPr>
          <p:cNvPr id="4" name="Picture 3">
            <a:extLst>
              <a:ext uri="{FF2B5EF4-FFF2-40B4-BE49-F238E27FC236}">
                <a16:creationId xmlns="" xmlns:a16="http://schemas.microsoft.com/office/drawing/2014/main" id="{8EABBF82-82D9-B343-B0D3-D847A55521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50"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4852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14C0010-5F78-5B40-86D1-32862D46D88B}"/>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r="-1"/>
          <a:stretch/>
        </p:blipFill>
        <p:spPr>
          <a:xfrm>
            <a:off x="5797543" y="10"/>
            <a:ext cx="6394152" cy="6857990"/>
          </a:xfrm>
          <a:prstGeom prst="rect">
            <a:avLst/>
          </a:prstGeom>
        </p:spPr>
      </p:pic>
      <p:pic>
        <p:nvPicPr>
          <p:cNvPr id="9" name="Picture 8">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 xmlns:a16="http://schemas.microsoft.com/office/drawing/2014/main" id="{F60C0597-F422-7548-817D-CED7640EDDAF}"/>
              </a:ext>
            </a:extLst>
          </p:cNvPr>
          <p:cNvSpPr>
            <a:spLocks noGrp="1"/>
          </p:cNvSpPr>
          <p:nvPr>
            <p:ph type="title"/>
          </p:nvPr>
        </p:nvSpPr>
        <p:spPr>
          <a:xfrm>
            <a:off x="452299" y="1117600"/>
            <a:ext cx="5621928" cy="1349829"/>
          </a:xfrm>
        </p:spPr>
        <p:txBody>
          <a:bodyPr>
            <a:normAutofit/>
          </a:bodyPr>
          <a:lstStyle/>
          <a:p>
            <a:r>
              <a:rPr lang="en-US" sz="3600" b="1" dirty="0" smtClean="0">
                <a:solidFill>
                  <a:srgbClr val="000000"/>
                </a:solidFill>
                <a:latin typeface="Avenir Next" panose="020B0503020202020204" pitchFamily="34" charset="0"/>
              </a:rPr>
              <a:t>LE COÛT POUR JÉSUS…</a:t>
            </a:r>
            <a:endParaRPr lang="en-US" sz="3600" b="1" dirty="0">
              <a:solidFill>
                <a:srgbClr val="00000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4186CDFF-C355-0348-91E1-602D9123297C}"/>
              </a:ext>
            </a:extLst>
          </p:cNvPr>
          <p:cNvSpPr>
            <a:spLocks noGrp="1"/>
          </p:cNvSpPr>
          <p:nvPr>
            <p:ph idx="1"/>
          </p:nvPr>
        </p:nvSpPr>
        <p:spPr>
          <a:xfrm>
            <a:off x="556800" y="2272143"/>
            <a:ext cx="5240438" cy="4343810"/>
          </a:xfrm>
        </p:spPr>
        <p:txBody>
          <a:bodyPr anchor="ctr">
            <a:noAutofit/>
          </a:bodyPr>
          <a:lstStyle/>
          <a:p>
            <a:pPr marL="0" lvl="0" indent="0">
              <a:buNone/>
            </a:pPr>
            <a:r>
              <a:rPr lang="en-US" sz="2400" dirty="0" smtClean="0">
                <a:solidFill>
                  <a:srgbClr val="000000"/>
                </a:solidFill>
              </a:rPr>
              <a:t>…</a:t>
            </a:r>
            <a:r>
              <a:rPr lang="fr-CA" sz="2400" dirty="0" smtClean="0"/>
              <a:t>la </a:t>
            </a:r>
            <a:r>
              <a:rPr lang="fr-CA" sz="2400" b="1" dirty="0"/>
              <a:t>louange</a:t>
            </a:r>
            <a:r>
              <a:rPr lang="fr-CA" sz="2400" dirty="0"/>
              <a:t> et l’adoration des anges </a:t>
            </a:r>
            <a:endParaRPr lang="fr-CA" sz="2400" b="1" dirty="0"/>
          </a:p>
          <a:p>
            <a:pPr marL="0" lvl="0" indent="0">
              <a:buNone/>
            </a:pPr>
            <a:r>
              <a:rPr lang="fr-CA" sz="2400" b="1" dirty="0" smtClean="0"/>
              <a:t>CONTRE</a:t>
            </a:r>
            <a:r>
              <a:rPr lang="fr-CA" sz="2400" dirty="0" smtClean="0"/>
              <a:t> </a:t>
            </a:r>
          </a:p>
          <a:p>
            <a:pPr marL="0" lvl="0" indent="0">
              <a:buNone/>
            </a:pPr>
            <a:r>
              <a:rPr lang="fr-CA" sz="2400" dirty="0" smtClean="0"/>
              <a:t>une </a:t>
            </a:r>
            <a:r>
              <a:rPr lang="fr-CA" sz="2400" dirty="0"/>
              <a:t>vie de ridicule, de moqueries et de mépris. </a:t>
            </a:r>
          </a:p>
          <a:p>
            <a:pPr marL="0" indent="0">
              <a:buNone/>
            </a:pPr>
            <a:endParaRPr lang="en-US" sz="2400" i="1" dirty="0">
              <a:solidFill>
                <a:srgbClr val="000000"/>
              </a:solidFill>
            </a:endParaRPr>
          </a:p>
          <a:p>
            <a:pPr marL="0" indent="0">
              <a:buNone/>
            </a:pPr>
            <a:r>
              <a:rPr lang="en-US" sz="2400" dirty="0" smtClean="0">
                <a:solidFill>
                  <a:srgbClr val="000000"/>
                </a:solidFill>
              </a:rPr>
              <a:t>…</a:t>
            </a:r>
            <a:r>
              <a:rPr lang="fr-CA" sz="2400" dirty="0"/>
              <a:t> la </a:t>
            </a:r>
            <a:r>
              <a:rPr lang="fr-CA" sz="2400" b="1" dirty="0"/>
              <a:t>gloire</a:t>
            </a:r>
            <a:r>
              <a:rPr lang="fr-CA" sz="2400" dirty="0"/>
              <a:t> et la splendeur du ciel </a:t>
            </a:r>
            <a:endParaRPr lang="fr-CA" sz="2400" dirty="0" smtClean="0"/>
          </a:p>
          <a:p>
            <a:pPr marL="0" indent="0">
              <a:buNone/>
            </a:pPr>
            <a:r>
              <a:rPr lang="fr-CA" sz="2400" b="1" dirty="0" smtClean="0"/>
              <a:t>CONTRE</a:t>
            </a:r>
          </a:p>
          <a:p>
            <a:pPr marL="0" indent="0">
              <a:buNone/>
            </a:pPr>
            <a:r>
              <a:rPr lang="fr-CA" sz="2400" dirty="0" smtClean="0"/>
              <a:t>une </a:t>
            </a:r>
            <a:r>
              <a:rPr lang="fr-CA" sz="2400" dirty="0"/>
              <a:t>vie de souffrance et </a:t>
            </a:r>
            <a:r>
              <a:rPr lang="fr-CA" sz="2400" dirty="0" smtClean="0"/>
              <a:t>d’humilité.</a:t>
            </a:r>
            <a:endParaRPr lang="en-US" sz="2400" dirty="0">
              <a:solidFill>
                <a:srgbClr val="000000"/>
              </a:solidFill>
            </a:endParaRPr>
          </a:p>
        </p:txBody>
      </p:sp>
    </p:spTree>
    <p:extLst>
      <p:ext uri="{BB962C8B-B14F-4D97-AF65-F5344CB8AC3E}">
        <p14:creationId xmlns:p14="http://schemas.microsoft.com/office/powerpoint/2010/main" val="163921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0C0597-F422-7548-817D-CED7640EDDAF}"/>
              </a:ext>
            </a:extLst>
          </p:cNvPr>
          <p:cNvSpPr>
            <a:spLocks noGrp="1"/>
          </p:cNvSpPr>
          <p:nvPr>
            <p:ph type="title"/>
          </p:nvPr>
        </p:nvSpPr>
        <p:spPr>
          <a:xfrm>
            <a:off x="394059" y="1074058"/>
            <a:ext cx="5706293" cy="1618544"/>
          </a:xfrm>
        </p:spPr>
        <p:txBody>
          <a:bodyPr>
            <a:normAutofit/>
          </a:bodyPr>
          <a:lstStyle/>
          <a:p>
            <a:r>
              <a:rPr lang="en-US" sz="3600" b="1" dirty="0" smtClean="0">
                <a:latin typeface="Avenir Next" panose="020B0503020202020204" pitchFamily="34" charset="0"/>
              </a:rPr>
              <a:t>LE COÛT POUR JÉSUS…</a:t>
            </a:r>
            <a:endParaRPr lang="en-US" sz="3600" b="1" dirty="0">
              <a:latin typeface="Avenir Next" panose="020B0503020202020204" pitchFamily="34" charset="0"/>
            </a:endParaRPr>
          </a:p>
        </p:txBody>
      </p:sp>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4186CDFF-C355-0348-91E1-602D9123297C}"/>
              </a:ext>
            </a:extLst>
          </p:cNvPr>
          <p:cNvSpPr>
            <a:spLocks noGrp="1"/>
          </p:cNvSpPr>
          <p:nvPr>
            <p:ph idx="1"/>
          </p:nvPr>
        </p:nvSpPr>
        <p:spPr>
          <a:xfrm>
            <a:off x="655321" y="2692601"/>
            <a:ext cx="5120113" cy="3462228"/>
          </a:xfrm>
        </p:spPr>
        <p:txBody>
          <a:bodyPr>
            <a:normAutofit/>
          </a:bodyPr>
          <a:lstStyle/>
          <a:p>
            <a:pPr marL="0" lvl="0" indent="0">
              <a:buNone/>
            </a:pPr>
            <a:r>
              <a:rPr lang="en-US" sz="2400" dirty="0" smtClean="0"/>
              <a:t>…</a:t>
            </a:r>
            <a:r>
              <a:rPr lang="fr-CA" sz="2400" b="1" dirty="0"/>
              <a:t> </a:t>
            </a:r>
            <a:r>
              <a:rPr lang="fr-CA" sz="2400" dirty="0"/>
              <a:t>son </a:t>
            </a:r>
            <a:r>
              <a:rPr lang="fr-CA" sz="2400" b="1" dirty="0"/>
              <a:t>union</a:t>
            </a:r>
            <a:r>
              <a:rPr lang="fr-CA" sz="2400" dirty="0"/>
              <a:t> parfaite avec le </a:t>
            </a:r>
            <a:r>
              <a:rPr lang="fr-CA" sz="2400" dirty="0" smtClean="0"/>
              <a:t>Père</a:t>
            </a:r>
          </a:p>
          <a:p>
            <a:pPr marL="0" lvl="0" indent="0">
              <a:buNone/>
            </a:pPr>
            <a:r>
              <a:rPr lang="fr-CA" sz="2400" b="1" dirty="0" smtClean="0"/>
              <a:t>CONTRE</a:t>
            </a:r>
          </a:p>
          <a:p>
            <a:pPr marL="0" lvl="0" indent="0">
              <a:buNone/>
            </a:pPr>
            <a:r>
              <a:rPr lang="fr-CA" sz="2400" dirty="0" smtClean="0"/>
              <a:t>un </a:t>
            </a:r>
            <a:r>
              <a:rPr lang="fr-CA" sz="2400" dirty="0"/>
              <a:t>mur de séparation. </a:t>
            </a:r>
          </a:p>
          <a:p>
            <a:pPr marL="0" indent="0">
              <a:buNone/>
            </a:pPr>
            <a:endParaRPr lang="en-US" sz="2400" dirty="0"/>
          </a:p>
          <a:p>
            <a:pPr marL="0" lvl="0" indent="0">
              <a:buNone/>
            </a:pPr>
            <a:r>
              <a:rPr lang="en-US" sz="2400" dirty="0" smtClean="0"/>
              <a:t>… </a:t>
            </a:r>
            <a:r>
              <a:rPr lang="fr-CA" sz="2400" dirty="0"/>
              <a:t>sa  propre </a:t>
            </a:r>
            <a:r>
              <a:rPr lang="fr-CA" sz="2400" b="1" dirty="0"/>
              <a:t>vie</a:t>
            </a:r>
            <a:r>
              <a:rPr lang="fr-CA" sz="2400" dirty="0"/>
              <a:t> </a:t>
            </a:r>
            <a:endParaRPr lang="fr-CA" sz="2400" dirty="0" smtClean="0"/>
          </a:p>
          <a:p>
            <a:pPr marL="0" lvl="0" indent="0">
              <a:buNone/>
            </a:pPr>
            <a:r>
              <a:rPr lang="fr-CA" sz="2400" dirty="0" smtClean="0"/>
              <a:t>CONTRE</a:t>
            </a:r>
          </a:p>
          <a:p>
            <a:pPr marL="0" lvl="0" indent="0">
              <a:buNone/>
            </a:pPr>
            <a:r>
              <a:rPr lang="fr-CA" sz="2400" dirty="0" smtClean="0"/>
              <a:t>une </a:t>
            </a:r>
            <a:r>
              <a:rPr lang="fr-CA" sz="2400" dirty="0"/>
              <a:t>mort </a:t>
            </a:r>
            <a:r>
              <a:rPr lang="fr-CA" sz="2400" dirty="0" smtClean="0"/>
              <a:t>atroce </a:t>
            </a:r>
            <a:r>
              <a:rPr lang="fr-CA" sz="2400" dirty="0"/>
              <a:t>sur la croix. </a:t>
            </a:r>
          </a:p>
          <a:p>
            <a:pPr marL="0" indent="0">
              <a:buNone/>
            </a:pPr>
            <a:endParaRPr lang="en-US" sz="2400" dirty="0"/>
          </a:p>
        </p:txBody>
      </p:sp>
      <p:pic>
        <p:nvPicPr>
          <p:cNvPr id="4" name="Picture 3">
            <a:extLst>
              <a:ext uri="{FF2B5EF4-FFF2-40B4-BE49-F238E27FC236}">
                <a16:creationId xmlns="" xmlns:a16="http://schemas.microsoft.com/office/drawing/2014/main" id="{8833B00E-481E-3746-8625-C3633B1814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56671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09B18C-6AEF-A942-982A-5F5A7F8004AD}"/>
              </a:ext>
            </a:extLst>
          </p:cNvPr>
          <p:cNvSpPr>
            <a:spLocks noGrp="1"/>
          </p:cNvSpPr>
          <p:nvPr>
            <p:ph type="title"/>
          </p:nvPr>
        </p:nvSpPr>
        <p:spPr>
          <a:xfrm>
            <a:off x="511627" y="1266463"/>
            <a:ext cx="5120114" cy="1692794"/>
          </a:xfrm>
        </p:spPr>
        <p:txBody>
          <a:bodyPr>
            <a:normAutofit/>
          </a:bodyPr>
          <a:lstStyle/>
          <a:p>
            <a:r>
              <a:rPr lang="en-US" sz="3600" dirty="0" smtClean="0">
                <a:latin typeface="Avenir Next" panose="020B0503020202020204" pitchFamily="34" charset="0"/>
              </a:rPr>
              <a:t>LES </a:t>
            </a:r>
            <a:r>
              <a:rPr lang="en-US" sz="3600" b="1" dirty="0" smtClean="0">
                <a:latin typeface="Avenir Next" panose="020B0503020202020204" pitchFamily="34" charset="0"/>
              </a:rPr>
              <a:t>CONSÉQUENCES</a:t>
            </a:r>
            <a:endParaRPr lang="en-US" sz="3600" b="1" dirty="0">
              <a:latin typeface="Avenir Next" panose="020B0503020202020204" pitchFamily="34" charset="0"/>
            </a:endParaRPr>
          </a:p>
        </p:txBody>
      </p:sp>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A1945833-188E-C54D-ABA8-6DFE5FA8A429}"/>
              </a:ext>
            </a:extLst>
          </p:cNvPr>
          <p:cNvSpPr>
            <a:spLocks noGrp="1"/>
          </p:cNvSpPr>
          <p:nvPr>
            <p:ph idx="1"/>
          </p:nvPr>
        </p:nvSpPr>
        <p:spPr>
          <a:xfrm>
            <a:off x="655321" y="2575034"/>
            <a:ext cx="5120113" cy="3462228"/>
          </a:xfrm>
        </p:spPr>
        <p:txBody>
          <a:bodyPr>
            <a:normAutofit/>
          </a:bodyPr>
          <a:lstStyle/>
          <a:p>
            <a:pPr marL="0" indent="0">
              <a:buNone/>
            </a:pPr>
            <a:r>
              <a:rPr lang="en-US" sz="2400" b="1" dirty="0" smtClean="0"/>
              <a:t>Verset </a:t>
            </a:r>
            <a:r>
              <a:rPr lang="en-US" sz="2400" b="1" dirty="0"/>
              <a:t>60 </a:t>
            </a:r>
            <a:r>
              <a:rPr lang="en-US" sz="2400" dirty="0" smtClean="0"/>
              <a:t>Cas </a:t>
            </a:r>
            <a:r>
              <a:rPr lang="en-US" sz="2400" dirty="0"/>
              <a:t>#2 </a:t>
            </a:r>
          </a:p>
          <a:p>
            <a:pPr marL="0" indent="0">
              <a:buNone/>
            </a:pPr>
            <a:endParaRPr lang="en-US" sz="1000" i="1" dirty="0"/>
          </a:p>
          <a:p>
            <a:pPr marL="0" indent="0">
              <a:lnSpc>
                <a:spcPct val="100000"/>
              </a:lnSpc>
              <a:buNone/>
            </a:pPr>
            <a:r>
              <a:rPr lang="en-US" sz="3200" dirty="0" smtClean="0">
                <a:solidFill>
                  <a:srgbClr val="002060"/>
                </a:solidFill>
              </a:rPr>
              <a:t>La conséquence de la vie de disciple est qu’il faut accorder la plus grande priorité aux commandements de </a:t>
            </a:r>
            <a:r>
              <a:rPr lang="en-US" sz="3200" dirty="0" smtClean="0">
                <a:solidFill>
                  <a:srgbClr val="002060"/>
                </a:solidFill>
              </a:rPr>
              <a:t>Jésus</a:t>
            </a:r>
            <a:r>
              <a:rPr lang="en-US" sz="3200" dirty="0">
                <a:solidFill>
                  <a:srgbClr val="002060"/>
                </a:solidFill>
              </a:rPr>
              <a:t>.</a:t>
            </a:r>
            <a:endParaRPr lang="en-US" sz="3200" dirty="0">
              <a:solidFill>
                <a:srgbClr val="002060"/>
              </a:solidFill>
            </a:endParaRPr>
          </a:p>
        </p:txBody>
      </p:sp>
      <p:pic>
        <p:nvPicPr>
          <p:cNvPr id="4" name="Picture 3">
            <a:extLst>
              <a:ext uri="{FF2B5EF4-FFF2-40B4-BE49-F238E27FC236}">
                <a16:creationId xmlns="" xmlns:a16="http://schemas.microsoft.com/office/drawing/2014/main" id="{727069A4-68C2-3E48-9573-162ABC77ABB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232680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DA96F89-3CC9-884B-A2F6-253C9C0BFE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 xmlns:a16="http://schemas.microsoft.com/office/drawing/2014/main" id="{D509B18C-6AEF-A942-982A-5F5A7F8004AD}"/>
              </a:ext>
            </a:extLst>
          </p:cNvPr>
          <p:cNvSpPr>
            <a:spLocks noGrp="1"/>
          </p:cNvSpPr>
          <p:nvPr>
            <p:ph type="title"/>
          </p:nvPr>
        </p:nvSpPr>
        <p:spPr>
          <a:xfrm>
            <a:off x="327096" y="2148114"/>
            <a:ext cx="4855329" cy="1189025"/>
          </a:xfrm>
        </p:spPr>
        <p:txBody>
          <a:bodyPr>
            <a:normAutofit/>
          </a:bodyPr>
          <a:lstStyle/>
          <a:p>
            <a:pPr algn="ctr"/>
            <a:r>
              <a:rPr lang="en-US" sz="3200" b="1" dirty="0" smtClean="0">
                <a:latin typeface="Avenir Next" panose="020B0503020202020204" pitchFamily="34" charset="0"/>
              </a:rPr>
              <a:t>LES CONSÉQUENCES</a:t>
            </a:r>
            <a:endParaRPr lang="en-US" sz="3200" b="1" dirty="0">
              <a:latin typeface="Avenir Next" panose="020B0503020202020204" pitchFamily="34" charset="0"/>
            </a:endParaRPr>
          </a:p>
        </p:txBody>
      </p:sp>
      <p:cxnSp>
        <p:nvCxnSpPr>
          <p:cNvPr id="11" name="Straight Connector 10">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A1945833-188E-C54D-ABA8-6DFE5FA8A429}"/>
              </a:ext>
            </a:extLst>
          </p:cNvPr>
          <p:cNvSpPr>
            <a:spLocks noGrp="1"/>
          </p:cNvSpPr>
          <p:nvPr>
            <p:ph idx="1"/>
          </p:nvPr>
        </p:nvSpPr>
        <p:spPr>
          <a:xfrm>
            <a:off x="560801" y="3149600"/>
            <a:ext cx="5008024" cy="3708401"/>
          </a:xfrm>
        </p:spPr>
        <p:txBody>
          <a:bodyPr anchor="ctr">
            <a:normAutofit/>
          </a:bodyPr>
          <a:lstStyle/>
          <a:p>
            <a:pPr marL="0" indent="0" algn="just">
              <a:buNone/>
            </a:pPr>
            <a:r>
              <a:rPr lang="en-US" sz="2400" b="1" dirty="0" smtClean="0"/>
              <a:t>Verset </a:t>
            </a:r>
            <a:r>
              <a:rPr lang="en-US" sz="2400" b="1" dirty="0"/>
              <a:t>61 </a:t>
            </a:r>
            <a:r>
              <a:rPr lang="en-US" sz="2400" dirty="0" smtClean="0"/>
              <a:t>Cas </a:t>
            </a:r>
            <a:r>
              <a:rPr lang="en-US" sz="2400" dirty="0"/>
              <a:t>#3 </a:t>
            </a:r>
          </a:p>
          <a:p>
            <a:pPr marL="0" indent="0">
              <a:buNone/>
            </a:pPr>
            <a:r>
              <a:rPr lang="en-US" sz="3000" dirty="0" smtClean="0">
                <a:solidFill>
                  <a:srgbClr val="002060"/>
                </a:solidFill>
              </a:rPr>
              <a:t>La</a:t>
            </a:r>
            <a:r>
              <a:rPr lang="en-US" sz="3000" baseline="0" dirty="0" smtClean="0">
                <a:solidFill>
                  <a:srgbClr val="002060"/>
                </a:solidFill>
              </a:rPr>
              <a:t> conséquence à la vie de disciple est qu’il nous faut aimer notre famille sans toutefois leur permettre d’entraver notre amour pour Dieu et notre désir d’obéir à ses commandements. </a:t>
            </a:r>
            <a:endParaRPr lang="en-US" sz="3000" dirty="0">
              <a:solidFill>
                <a:srgbClr val="002060"/>
              </a:solidFill>
            </a:endParaRPr>
          </a:p>
        </p:txBody>
      </p:sp>
    </p:spTree>
    <p:extLst>
      <p:ext uri="{BB962C8B-B14F-4D97-AF65-F5344CB8AC3E}">
        <p14:creationId xmlns:p14="http://schemas.microsoft.com/office/powerpoint/2010/main" val="2043283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74B6B0-B0BE-DB48-A2F3-916B0DCC54DE}"/>
              </a:ext>
            </a:extLst>
          </p:cNvPr>
          <p:cNvSpPr>
            <a:spLocks noGrp="1"/>
          </p:cNvSpPr>
          <p:nvPr>
            <p:ph type="title"/>
          </p:nvPr>
        </p:nvSpPr>
        <p:spPr>
          <a:xfrm>
            <a:off x="537753" y="1175021"/>
            <a:ext cx="5120114" cy="1692794"/>
          </a:xfrm>
        </p:spPr>
        <p:txBody>
          <a:bodyPr>
            <a:normAutofit/>
          </a:bodyPr>
          <a:lstStyle/>
          <a:p>
            <a:r>
              <a:rPr lang="en-US" sz="3600" b="1" dirty="0" smtClean="0">
                <a:latin typeface="Avenir Next" panose="020B0503020202020204" pitchFamily="34" charset="0"/>
              </a:rPr>
              <a:t>MATTHIEU </a:t>
            </a:r>
            <a:r>
              <a:rPr lang="en-US" sz="3600" b="1" dirty="0">
                <a:latin typeface="Avenir Next" panose="020B0503020202020204" pitchFamily="34" charset="0"/>
              </a:rPr>
              <a:t>19:16-22</a:t>
            </a:r>
          </a:p>
        </p:txBody>
      </p:sp>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CAB3D213-1ABE-D449-95A6-D2DF75A5DBCC}"/>
              </a:ext>
            </a:extLst>
          </p:cNvPr>
          <p:cNvSpPr>
            <a:spLocks noGrp="1"/>
          </p:cNvSpPr>
          <p:nvPr>
            <p:ph idx="1"/>
          </p:nvPr>
        </p:nvSpPr>
        <p:spPr>
          <a:xfrm>
            <a:off x="655321" y="2575034"/>
            <a:ext cx="5120113" cy="4023474"/>
          </a:xfrm>
        </p:spPr>
        <p:txBody>
          <a:bodyPr>
            <a:normAutofit fontScale="92500"/>
          </a:bodyPr>
          <a:lstStyle/>
          <a:p>
            <a:pPr marL="0" indent="0">
              <a:lnSpc>
                <a:spcPct val="100000"/>
              </a:lnSpc>
              <a:buNone/>
            </a:pPr>
            <a:r>
              <a:rPr lang="en-US" baseline="30000" dirty="0" smtClean="0"/>
              <a:t>16</a:t>
            </a:r>
            <a:r>
              <a:rPr lang="fr-CA" dirty="0"/>
              <a:t> Et voici, un homme s'approcha, et dit à Jésus : Maître, que dois-je faire de bon pour avoir la vie éternelle? </a:t>
            </a:r>
            <a:endParaRPr lang="en-US" baseline="30000" dirty="0"/>
          </a:p>
          <a:p>
            <a:pPr marL="0" indent="0">
              <a:lnSpc>
                <a:spcPct val="100000"/>
              </a:lnSpc>
              <a:buNone/>
            </a:pPr>
            <a:r>
              <a:rPr lang="en-US" baseline="30000" dirty="0" smtClean="0"/>
              <a:t>17</a:t>
            </a:r>
            <a:r>
              <a:rPr lang="fr-CA" i="1" dirty="0" smtClean="0"/>
              <a:t> </a:t>
            </a:r>
            <a:r>
              <a:rPr lang="fr-CA" dirty="0"/>
              <a:t>Il lui répondit : Pourquoi m'interroges-tu sur ce qui est bon ? Un seul est </a:t>
            </a:r>
            <a:r>
              <a:rPr lang="fr-CA" dirty="0" smtClean="0"/>
              <a:t>bon</a:t>
            </a:r>
            <a:r>
              <a:rPr lang="fr-CA" dirty="0"/>
              <a:t>. Si tu veux entrer dans la vie, observe les commandements. Lesquels ? lui dit-il.</a:t>
            </a:r>
          </a:p>
          <a:p>
            <a:endParaRPr lang="en-US" dirty="0"/>
          </a:p>
          <a:p>
            <a:pPr marL="0" indent="0">
              <a:buNone/>
            </a:pPr>
            <a:endParaRPr lang="en-US" sz="2400" dirty="0"/>
          </a:p>
        </p:txBody>
      </p:sp>
      <p:pic>
        <p:nvPicPr>
          <p:cNvPr id="4" name="Picture 3">
            <a:extLst>
              <a:ext uri="{FF2B5EF4-FFF2-40B4-BE49-F238E27FC236}">
                <a16:creationId xmlns="" xmlns:a16="http://schemas.microsoft.com/office/drawing/2014/main" id="{3321F7D8-96E2-3C43-B996-746A797566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903671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42B984D-7B6B-6D4F-9686-DF858F25EFC5}"/>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1"/>
          <a:stretch/>
        </p:blipFill>
        <p:spPr>
          <a:xfrm>
            <a:off x="5797543" y="10"/>
            <a:ext cx="6394152" cy="6857990"/>
          </a:xfrm>
          <a:prstGeom prst="rect">
            <a:avLst/>
          </a:prstGeom>
        </p:spPr>
      </p:pic>
      <p:pic>
        <p:nvPicPr>
          <p:cNvPr id="14" name="Picture 13">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 xmlns:a16="http://schemas.microsoft.com/office/drawing/2014/main" id="{9C74B6B0-B0BE-DB48-A2F3-916B0DCC54DE}"/>
              </a:ext>
            </a:extLst>
          </p:cNvPr>
          <p:cNvSpPr>
            <a:spLocks noGrp="1"/>
          </p:cNvSpPr>
          <p:nvPr>
            <p:ph type="title"/>
          </p:nvPr>
        </p:nvSpPr>
        <p:spPr>
          <a:xfrm>
            <a:off x="0" y="1384823"/>
            <a:ext cx="4803636" cy="1311664"/>
          </a:xfrm>
        </p:spPr>
        <p:txBody>
          <a:bodyPr>
            <a:normAutofit/>
          </a:bodyPr>
          <a:lstStyle/>
          <a:p>
            <a:r>
              <a:rPr lang="en-US" sz="3600" b="1" dirty="0" smtClean="0">
                <a:solidFill>
                  <a:srgbClr val="000000"/>
                </a:solidFill>
                <a:latin typeface="Avenir Next" panose="020B0503020202020204" pitchFamily="34" charset="0"/>
              </a:rPr>
              <a:t>MATTHIEU </a:t>
            </a:r>
            <a:r>
              <a:rPr lang="en-US" sz="3600" b="1" dirty="0">
                <a:solidFill>
                  <a:srgbClr val="000000"/>
                </a:solidFill>
                <a:latin typeface="Avenir Next" panose="020B0503020202020204" pitchFamily="34" charset="0"/>
              </a:rPr>
              <a:t>19:16-22</a:t>
            </a:r>
          </a:p>
        </p:txBody>
      </p:sp>
      <p:sp>
        <p:nvSpPr>
          <p:cNvPr id="3" name="Content Placeholder 2">
            <a:extLst>
              <a:ext uri="{FF2B5EF4-FFF2-40B4-BE49-F238E27FC236}">
                <a16:creationId xmlns="" xmlns:a16="http://schemas.microsoft.com/office/drawing/2014/main" id="{CAB3D213-1ABE-D449-95A6-D2DF75A5DBCC}"/>
              </a:ext>
            </a:extLst>
          </p:cNvPr>
          <p:cNvSpPr>
            <a:spLocks noGrp="1"/>
          </p:cNvSpPr>
          <p:nvPr>
            <p:ph idx="1"/>
          </p:nvPr>
        </p:nvSpPr>
        <p:spPr>
          <a:xfrm>
            <a:off x="804693" y="2580373"/>
            <a:ext cx="4992850" cy="3788830"/>
          </a:xfrm>
        </p:spPr>
        <p:txBody>
          <a:bodyPr anchor="ctr">
            <a:normAutofit/>
          </a:bodyPr>
          <a:lstStyle/>
          <a:p>
            <a:pPr marL="0" indent="0">
              <a:lnSpc>
                <a:spcPct val="100000"/>
              </a:lnSpc>
              <a:buNone/>
            </a:pPr>
            <a:r>
              <a:rPr lang="en-US" baseline="30000" dirty="0" smtClean="0">
                <a:solidFill>
                  <a:srgbClr val="000000"/>
                </a:solidFill>
              </a:rPr>
              <a:t>18</a:t>
            </a:r>
            <a:r>
              <a:rPr lang="fr-CA" i="1" dirty="0"/>
              <a:t> </a:t>
            </a:r>
            <a:r>
              <a:rPr lang="fr-CA" dirty="0"/>
              <a:t>Tu ne tueras point ; tu ne commettras point d'adultère ; tu ne déroberas point ; tu ne diras point de faux témoignage ; honore ton père et ta mère ; </a:t>
            </a:r>
            <a:endParaRPr lang="en-US" dirty="0">
              <a:solidFill>
                <a:srgbClr val="000000"/>
              </a:solidFill>
            </a:endParaRPr>
          </a:p>
          <a:p>
            <a:pPr marL="0" indent="0">
              <a:lnSpc>
                <a:spcPct val="100000"/>
              </a:lnSpc>
              <a:buNone/>
            </a:pPr>
            <a:r>
              <a:rPr lang="en-US" baseline="30000" dirty="0" smtClean="0">
                <a:solidFill>
                  <a:srgbClr val="000000"/>
                </a:solidFill>
              </a:rPr>
              <a:t>19</a:t>
            </a:r>
            <a:r>
              <a:rPr lang="fr-CA" i="1" dirty="0"/>
              <a:t> </a:t>
            </a:r>
            <a:r>
              <a:rPr lang="fr-CA" dirty="0"/>
              <a:t>et : tu aimeras ton prochain comme toi-même</a:t>
            </a:r>
            <a:r>
              <a:rPr lang="fr-CA" dirty="0" smtClean="0"/>
              <a:t>.</a:t>
            </a:r>
            <a:r>
              <a:rPr lang="en-US" dirty="0" smtClean="0">
                <a:solidFill>
                  <a:srgbClr val="000000"/>
                </a:solidFill>
              </a:rPr>
              <a:t> </a:t>
            </a:r>
            <a:endParaRPr lang="en-US" dirty="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2444945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74B6B0-B0BE-DB48-A2F3-916B0DCC54DE}"/>
              </a:ext>
            </a:extLst>
          </p:cNvPr>
          <p:cNvSpPr>
            <a:spLocks noGrp="1"/>
          </p:cNvSpPr>
          <p:nvPr>
            <p:ph type="title"/>
          </p:nvPr>
        </p:nvSpPr>
        <p:spPr>
          <a:xfrm>
            <a:off x="537753" y="1253401"/>
            <a:ext cx="5120114" cy="1199513"/>
          </a:xfrm>
        </p:spPr>
        <p:txBody>
          <a:bodyPr>
            <a:normAutofit/>
          </a:bodyPr>
          <a:lstStyle/>
          <a:p>
            <a:r>
              <a:rPr lang="en-US" sz="3600" b="1" dirty="0" smtClean="0">
                <a:latin typeface="Avenir Next" panose="020B0503020202020204" pitchFamily="34" charset="0"/>
              </a:rPr>
              <a:t>MATTHIEU </a:t>
            </a:r>
            <a:r>
              <a:rPr lang="en-US" sz="3600" b="1" dirty="0">
                <a:latin typeface="Avenir Next" panose="020B0503020202020204" pitchFamily="34" charset="0"/>
              </a:rPr>
              <a:t>19:16-22</a:t>
            </a:r>
          </a:p>
        </p:txBody>
      </p:sp>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CAB3D213-1ABE-D449-95A6-D2DF75A5DBCC}"/>
              </a:ext>
            </a:extLst>
          </p:cNvPr>
          <p:cNvSpPr>
            <a:spLocks noGrp="1"/>
          </p:cNvSpPr>
          <p:nvPr>
            <p:ph idx="1"/>
          </p:nvPr>
        </p:nvSpPr>
        <p:spPr>
          <a:xfrm>
            <a:off x="407124" y="2575034"/>
            <a:ext cx="5497285" cy="3982520"/>
          </a:xfrm>
        </p:spPr>
        <p:txBody>
          <a:bodyPr>
            <a:normAutofit lnSpcReduction="10000"/>
          </a:bodyPr>
          <a:lstStyle/>
          <a:p>
            <a:pPr marL="0" indent="0">
              <a:buNone/>
            </a:pPr>
            <a:r>
              <a:rPr lang="en-US" sz="2400" baseline="30000" dirty="0" smtClean="0"/>
              <a:t>20</a:t>
            </a:r>
            <a:r>
              <a:rPr lang="fr-CA" sz="2400" i="1" dirty="0"/>
              <a:t> </a:t>
            </a:r>
            <a:r>
              <a:rPr lang="fr-CA" sz="2400" dirty="0"/>
              <a:t>J'ai observé toutes ces choses ; que me manque-t-il encore ?</a:t>
            </a:r>
          </a:p>
          <a:p>
            <a:pPr marL="0" indent="0">
              <a:buNone/>
            </a:pPr>
            <a:endParaRPr lang="en-US" sz="2400" baseline="30000" dirty="0"/>
          </a:p>
          <a:p>
            <a:pPr marL="0" indent="0">
              <a:buNone/>
            </a:pPr>
            <a:r>
              <a:rPr lang="en-US" sz="2400" baseline="30000" dirty="0" smtClean="0"/>
              <a:t>21</a:t>
            </a:r>
            <a:r>
              <a:rPr lang="fr-CA" sz="2400" dirty="0"/>
              <a:t> Jésus lui dit : Si tu veux être parfait, va, vends ce que tu possèdes, donne-le aux pauvres, et tu auras un trésor dans le ciel. Puis viens, et suis-moi.</a:t>
            </a:r>
          </a:p>
          <a:p>
            <a:pPr marL="0" indent="0">
              <a:buNone/>
            </a:pPr>
            <a:endParaRPr lang="en-US" sz="2400" baseline="30000" dirty="0"/>
          </a:p>
          <a:p>
            <a:pPr marL="0" indent="0">
              <a:buNone/>
            </a:pPr>
            <a:r>
              <a:rPr lang="en-US" sz="2400" baseline="30000" dirty="0" smtClean="0"/>
              <a:t>22</a:t>
            </a:r>
            <a:r>
              <a:rPr lang="fr-CA" sz="2400" i="1" dirty="0"/>
              <a:t> </a:t>
            </a:r>
            <a:r>
              <a:rPr lang="fr-CA" sz="2400" dirty="0"/>
              <a:t>Après avoir entendu ces paroles, le jeune homme s'en alla tout triste ; car il avait de grands biens.</a:t>
            </a:r>
          </a:p>
          <a:p>
            <a:endParaRPr lang="en-US" sz="2400" b="1" dirty="0"/>
          </a:p>
          <a:p>
            <a:pPr marL="0" indent="0">
              <a:buNone/>
            </a:pPr>
            <a:endParaRPr lang="en-US" sz="2400" dirty="0"/>
          </a:p>
        </p:txBody>
      </p:sp>
      <p:pic>
        <p:nvPicPr>
          <p:cNvPr id="4" name="Picture 3">
            <a:extLst>
              <a:ext uri="{FF2B5EF4-FFF2-40B4-BE49-F238E27FC236}">
                <a16:creationId xmlns="" xmlns:a16="http://schemas.microsoft.com/office/drawing/2014/main" id="{388E83E2-5FD2-954F-A9CD-48FC664778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602834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075FB1-B6B6-0045-A0DC-8AA5C76418F7}"/>
              </a:ext>
            </a:extLst>
          </p:cNvPr>
          <p:cNvSpPr>
            <a:spLocks noGrp="1"/>
          </p:cNvSpPr>
          <p:nvPr>
            <p:ph type="title"/>
          </p:nvPr>
        </p:nvSpPr>
        <p:spPr>
          <a:xfrm>
            <a:off x="524690" y="1201148"/>
            <a:ext cx="5120114" cy="1692794"/>
          </a:xfrm>
        </p:spPr>
        <p:txBody>
          <a:bodyPr>
            <a:normAutofit/>
          </a:bodyPr>
          <a:lstStyle/>
          <a:p>
            <a:r>
              <a:rPr lang="en-US" sz="3600" b="1" dirty="0" smtClean="0">
                <a:latin typeface="Avenir Next" panose="020B0503020202020204" pitchFamily="34" charset="0"/>
              </a:rPr>
              <a:t>LES CONSÉQUENCES</a:t>
            </a:r>
            <a:endParaRPr lang="en-US" sz="3600" b="1" dirty="0">
              <a:latin typeface="Avenir Next" panose="020B0503020202020204" pitchFamily="34" charset="0"/>
            </a:endParaRPr>
          </a:p>
        </p:txBody>
      </p:sp>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87A297D8-2315-EB4A-9F02-36FC5CEB1E4E}"/>
              </a:ext>
            </a:extLst>
          </p:cNvPr>
          <p:cNvSpPr>
            <a:spLocks noGrp="1"/>
          </p:cNvSpPr>
          <p:nvPr>
            <p:ph idx="1"/>
          </p:nvPr>
        </p:nvSpPr>
        <p:spPr>
          <a:xfrm>
            <a:off x="524691" y="2657644"/>
            <a:ext cx="5120113" cy="3842009"/>
          </a:xfrm>
        </p:spPr>
        <p:txBody>
          <a:bodyPr>
            <a:normAutofit lnSpcReduction="10000"/>
          </a:bodyPr>
          <a:lstStyle/>
          <a:p>
            <a:pPr marL="0" indent="0">
              <a:buNone/>
            </a:pPr>
            <a:endParaRPr lang="en-US" sz="2400" dirty="0"/>
          </a:p>
          <a:p>
            <a:pPr marL="0" indent="0">
              <a:buNone/>
            </a:pPr>
            <a:r>
              <a:rPr lang="en-US" sz="3200" dirty="0" smtClean="0">
                <a:solidFill>
                  <a:srgbClr val="002060"/>
                </a:solidFill>
              </a:rPr>
              <a:t>La </a:t>
            </a:r>
            <a:r>
              <a:rPr lang="en-US" sz="3200" b="1" dirty="0" smtClean="0">
                <a:solidFill>
                  <a:srgbClr val="002060"/>
                </a:solidFill>
              </a:rPr>
              <a:t>conséquence à la vocation de disciple </a:t>
            </a:r>
            <a:r>
              <a:rPr lang="en-US" sz="3200" dirty="0" smtClean="0">
                <a:solidFill>
                  <a:srgbClr val="002060"/>
                </a:solidFill>
              </a:rPr>
              <a:t>est qu’il nous faut être obéissants à la loi, à condition de toujours le faire avec Christ.</a:t>
            </a:r>
          </a:p>
          <a:p>
            <a:pPr marL="0" indent="0">
              <a:buNone/>
            </a:pPr>
            <a:endParaRPr lang="en-US" sz="2400" dirty="0"/>
          </a:p>
          <a:p>
            <a:pPr marL="0" indent="0">
              <a:buNone/>
            </a:pPr>
            <a:r>
              <a:rPr lang="en-US" sz="2400" dirty="0" smtClean="0">
                <a:latin typeface="+mj-lt"/>
              </a:rPr>
              <a:t>Il est possible d’obéir à la loi de Dieu sans Dieu.</a:t>
            </a:r>
            <a:endParaRPr lang="en-US" sz="2400" dirty="0">
              <a:latin typeface="+mj-lt"/>
            </a:endParaRPr>
          </a:p>
        </p:txBody>
      </p:sp>
      <p:pic>
        <p:nvPicPr>
          <p:cNvPr id="4" name="Picture 3">
            <a:extLst>
              <a:ext uri="{FF2B5EF4-FFF2-40B4-BE49-F238E27FC236}">
                <a16:creationId xmlns="" xmlns:a16="http://schemas.microsoft.com/office/drawing/2014/main" id="{9AF0C114-9791-0C42-91AF-BFC7DDEAD4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219087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77F46B2-D25D-564C-A10F-2933D9709181}"/>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r="-1"/>
          <a:stretch/>
        </p:blipFill>
        <p:spPr>
          <a:xfrm>
            <a:off x="5797543" y="10"/>
            <a:ext cx="6394152" cy="6857990"/>
          </a:xfrm>
          <a:prstGeom prst="rect">
            <a:avLst/>
          </a:prstGeom>
        </p:spPr>
      </p:pic>
      <p:pic>
        <p:nvPicPr>
          <p:cNvPr id="9" name="Picture 8">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 xmlns:a16="http://schemas.microsoft.com/office/drawing/2014/main" id="{3605BACB-5E27-804C-AA5A-845BB05B42C3}"/>
              </a:ext>
            </a:extLst>
          </p:cNvPr>
          <p:cNvSpPr>
            <a:spLocks noGrp="1"/>
          </p:cNvSpPr>
          <p:nvPr>
            <p:ph type="title"/>
          </p:nvPr>
        </p:nvSpPr>
        <p:spPr>
          <a:xfrm>
            <a:off x="752746" y="624115"/>
            <a:ext cx="4803636" cy="1117600"/>
          </a:xfrm>
        </p:spPr>
        <p:txBody>
          <a:bodyPr>
            <a:normAutofit/>
          </a:bodyPr>
          <a:lstStyle/>
          <a:p>
            <a:r>
              <a:rPr lang="en-US" sz="3200" b="1" dirty="0" smtClean="0">
                <a:solidFill>
                  <a:srgbClr val="000000"/>
                </a:solidFill>
                <a:latin typeface="Avenir Next" panose="020B0503020202020204" pitchFamily="34" charset="0"/>
              </a:rPr>
              <a:t>LES CONSÉQUENCES</a:t>
            </a:r>
            <a:endParaRPr lang="en-US" sz="3200" b="1" dirty="0">
              <a:solidFill>
                <a:srgbClr val="000000"/>
              </a:solidFill>
              <a:latin typeface="Avenir Next" panose="020B0503020202020204" pitchFamily="34" charset="0"/>
            </a:endParaRPr>
          </a:p>
        </p:txBody>
      </p:sp>
      <p:sp>
        <p:nvSpPr>
          <p:cNvPr id="3" name="Content Placeholder 2">
            <a:extLst>
              <a:ext uri="{FF2B5EF4-FFF2-40B4-BE49-F238E27FC236}">
                <a16:creationId xmlns="" xmlns:a16="http://schemas.microsoft.com/office/drawing/2014/main" id="{EA2C2FF0-71C1-6548-B2E9-8EE18B5B7021}"/>
              </a:ext>
            </a:extLst>
          </p:cNvPr>
          <p:cNvSpPr>
            <a:spLocks noGrp="1"/>
          </p:cNvSpPr>
          <p:nvPr>
            <p:ph idx="1"/>
          </p:nvPr>
        </p:nvSpPr>
        <p:spPr>
          <a:xfrm>
            <a:off x="370703" y="1741715"/>
            <a:ext cx="5426535" cy="5239853"/>
          </a:xfrm>
        </p:spPr>
        <p:txBody>
          <a:bodyPr anchor="ctr">
            <a:normAutofit/>
          </a:bodyPr>
          <a:lstStyle/>
          <a:p>
            <a:pPr marL="0" indent="0">
              <a:lnSpc>
                <a:spcPct val="110000"/>
              </a:lnSpc>
              <a:buNone/>
            </a:pPr>
            <a:r>
              <a:rPr lang="en-US" dirty="0" smtClean="0">
                <a:solidFill>
                  <a:srgbClr val="000000"/>
                </a:solidFill>
                <a:latin typeface="+mj-lt"/>
              </a:rPr>
              <a:t>“</a:t>
            </a:r>
            <a:r>
              <a:rPr lang="fr-CA" dirty="0" smtClean="0"/>
              <a:t>Quiconque </a:t>
            </a:r>
            <a:r>
              <a:rPr lang="fr-CA" dirty="0"/>
              <a:t>met la main à la charrue, et regarde en arrière, n'est pas propre au royaume de </a:t>
            </a:r>
            <a:r>
              <a:rPr lang="fr-CA" dirty="0" smtClean="0"/>
              <a:t>Dieu</a:t>
            </a:r>
            <a:r>
              <a:rPr lang="en-US" dirty="0" smtClean="0">
                <a:solidFill>
                  <a:srgbClr val="000000"/>
                </a:solidFill>
                <a:latin typeface="+mj-lt"/>
              </a:rPr>
              <a:t>.” </a:t>
            </a:r>
            <a:endParaRPr lang="en-US" dirty="0">
              <a:solidFill>
                <a:srgbClr val="000000"/>
              </a:solidFill>
              <a:latin typeface="+mj-lt"/>
            </a:endParaRPr>
          </a:p>
          <a:p>
            <a:pPr marL="0" indent="0">
              <a:lnSpc>
                <a:spcPct val="110000"/>
              </a:lnSpc>
              <a:buNone/>
            </a:pPr>
            <a:r>
              <a:rPr lang="en-US" dirty="0">
                <a:solidFill>
                  <a:srgbClr val="000000"/>
                </a:solidFill>
                <a:latin typeface="+mj-lt"/>
              </a:rPr>
              <a:t>—</a:t>
            </a:r>
            <a:r>
              <a:rPr lang="en-US" dirty="0" smtClean="0">
                <a:solidFill>
                  <a:srgbClr val="000000"/>
                </a:solidFill>
                <a:latin typeface="+mj-lt"/>
              </a:rPr>
              <a:t>Luc </a:t>
            </a:r>
            <a:r>
              <a:rPr lang="en-US" dirty="0">
                <a:solidFill>
                  <a:srgbClr val="000000"/>
                </a:solidFill>
                <a:latin typeface="+mj-lt"/>
              </a:rPr>
              <a:t>9:62</a:t>
            </a:r>
          </a:p>
          <a:p>
            <a:pPr marL="0" indent="0">
              <a:lnSpc>
                <a:spcPct val="110000"/>
              </a:lnSpc>
              <a:buNone/>
            </a:pPr>
            <a:endParaRPr lang="en-US" dirty="0">
              <a:solidFill>
                <a:srgbClr val="000000"/>
              </a:solidFill>
              <a:latin typeface="+mj-lt"/>
            </a:endParaRPr>
          </a:p>
          <a:p>
            <a:pPr marL="0" indent="0">
              <a:lnSpc>
                <a:spcPct val="110000"/>
              </a:lnSpc>
              <a:buNone/>
            </a:pPr>
            <a:r>
              <a:rPr lang="en-US" dirty="0" smtClean="0">
                <a:solidFill>
                  <a:srgbClr val="000000"/>
                </a:solidFill>
                <a:latin typeface="+mj-lt"/>
              </a:rPr>
              <a:t>“</a:t>
            </a:r>
            <a:r>
              <a:rPr lang="fr-CA" dirty="0"/>
              <a:t>C</a:t>
            </a:r>
            <a:r>
              <a:rPr lang="fr-CA" dirty="0" smtClean="0"/>
              <a:t>ar </a:t>
            </a:r>
            <a:r>
              <a:rPr lang="fr-CA" dirty="0"/>
              <a:t>celui qui doute est semblable au flot de la mer, agité par le vent et poussé de côté et </a:t>
            </a:r>
            <a:r>
              <a:rPr lang="fr-CA" dirty="0" smtClean="0"/>
              <a:t>d'autre</a:t>
            </a:r>
            <a:r>
              <a:rPr lang="en-US" dirty="0" smtClean="0">
                <a:solidFill>
                  <a:srgbClr val="000000"/>
                </a:solidFill>
                <a:latin typeface="+mj-lt"/>
              </a:rPr>
              <a:t>.” </a:t>
            </a:r>
            <a:endParaRPr lang="en-US" dirty="0">
              <a:solidFill>
                <a:srgbClr val="000000"/>
              </a:solidFill>
              <a:latin typeface="+mj-lt"/>
            </a:endParaRPr>
          </a:p>
          <a:p>
            <a:pPr marL="0" indent="0">
              <a:lnSpc>
                <a:spcPct val="110000"/>
              </a:lnSpc>
              <a:buNone/>
            </a:pPr>
            <a:r>
              <a:rPr lang="en-US" dirty="0">
                <a:solidFill>
                  <a:srgbClr val="000000"/>
                </a:solidFill>
                <a:latin typeface="+mj-lt"/>
              </a:rPr>
              <a:t>—</a:t>
            </a:r>
            <a:r>
              <a:rPr lang="en-US" dirty="0" smtClean="0">
                <a:solidFill>
                  <a:srgbClr val="000000"/>
                </a:solidFill>
                <a:latin typeface="+mj-lt"/>
              </a:rPr>
              <a:t>Jacques 1:6</a:t>
            </a:r>
            <a:endParaRPr lang="en-US" dirty="0">
              <a:solidFill>
                <a:srgbClr val="000000"/>
              </a:solidFill>
              <a:latin typeface="+mj-lt"/>
            </a:endParaRPr>
          </a:p>
          <a:p>
            <a:pPr marL="0" indent="0">
              <a:lnSpc>
                <a:spcPct val="110000"/>
              </a:lnSpc>
              <a:buNone/>
            </a:pPr>
            <a:endParaRPr lang="en-US" sz="2400" dirty="0">
              <a:solidFill>
                <a:srgbClr val="000000"/>
              </a:solidFill>
            </a:endParaRPr>
          </a:p>
        </p:txBody>
      </p:sp>
    </p:spTree>
    <p:extLst>
      <p:ext uri="{BB962C8B-B14F-4D97-AF65-F5344CB8AC3E}">
        <p14:creationId xmlns:p14="http://schemas.microsoft.com/office/powerpoint/2010/main" val="2486678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597725-4710-FC48-A860-23C187549DDF}"/>
              </a:ext>
            </a:extLst>
          </p:cNvPr>
          <p:cNvSpPr>
            <a:spLocks noGrp="1"/>
          </p:cNvSpPr>
          <p:nvPr>
            <p:ph type="title"/>
          </p:nvPr>
        </p:nvSpPr>
        <p:spPr>
          <a:xfrm>
            <a:off x="367939" y="2651129"/>
            <a:ext cx="5120114" cy="3671290"/>
          </a:xfrm>
        </p:spPr>
        <p:txBody>
          <a:bodyPr>
            <a:normAutofit/>
          </a:bodyPr>
          <a:lstStyle/>
          <a:p>
            <a:pPr marL="0" indent="0" algn="ctr">
              <a:lnSpc>
                <a:spcPct val="100000"/>
              </a:lnSpc>
            </a:pPr>
            <a:r>
              <a:rPr lang="fr-CA" sz="2800" dirty="0" smtClean="0"/>
              <a:t>«</a:t>
            </a:r>
            <a:r>
              <a:rPr lang="fr-CA" sz="2800" dirty="0"/>
              <a:t> Confie-toi en l'Éternel de tout ton cœur, et ne t'appuie pas sur ta sagesse. </a:t>
            </a:r>
            <a:r>
              <a:rPr lang="fr-CA" sz="2800" dirty="0" smtClean="0"/>
              <a:t>»</a:t>
            </a:r>
            <a:br>
              <a:rPr lang="fr-CA" sz="2800" dirty="0" smtClean="0"/>
            </a:br>
            <a:r>
              <a:rPr lang="en-US" sz="2400" dirty="0" smtClean="0"/>
              <a:t/>
            </a:r>
            <a:br>
              <a:rPr lang="en-US" sz="2400" dirty="0" smtClean="0"/>
            </a:br>
            <a:r>
              <a:rPr lang="en-US" sz="2400" dirty="0" smtClean="0"/>
              <a:t> - Proverbes </a:t>
            </a:r>
            <a:r>
              <a:rPr lang="en-US" sz="2400" dirty="0"/>
              <a:t>3:5</a:t>
            </a:r>
            <a:r>
              <a:rPr lang="en-US" sz="2800" dirty="0"/>
              <a:t/>
            </a:r>
            <a:br>
              <a:rPr lang="en-US" sz="2800" dirty="0"/>
            </a:br>
            <a:endParaRPr lang="en-US" sz="2800" dirty="0"/>
          </a:p>
        </p:txBody>
      </p:sp>
      <p:cxnSp>
        <p:nvCxnSpPr>
          <p:cNvPr id="16" name="Straight Arrow Connector 15">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 xmlns:a16="http://schemas.microsoft.com/office/drawing/2014/main" id="{E2726FE7-385E-4243-A512-06179ABFACF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Title 1">
            <a:extLst>
              <a:ext uri="{FF2B5EF4-FFF2-40B4-BE49-F238E27FC236}">
                <a16:creationId xmlns="" xmlns:a16="http://schemas.microsoft.com/office/drawing/2014/main" id="{90523D9F-CB39-7A47-9FDF-D5F5A6531714}"/>
              </a:ext>
            </a:extLst>
          </p:cNvPr>
          <p:cNvSpPr txBox="1">
            <a:spLocks/>
          </p:cNvSpPr>
          <p:nvPr/>
        </p:nvSpPr>
        <p:spPr>
          <a:xfrm>
            <a:off x="655320" y="1444988"/>
            <a:ext cx="1132114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Avenir Next" panose="020B0503020202020204" pitchFamily="34" charset="0"/>
              </a:rPr>
              <a:t>FAIRE CONFIANCE À DIEU</a:t>
            </a:r>
            <a:endParaRPr lang="en-US" sz="3600" b="1" dirty="0">
              <a:latin typeface="Avenir Next" panose="020B0503020202020204" pitchFamily="34" charset="0"/>
            </a:endParaRPr>
          </a:p>
        </p:txBody>
      </p:sp>
    </p:spTree>
    <p:extLst>
      <p:ext uri="{BB962C8B-B14F-4D97-AF65-F5344CB8AC3E}">
        <p14:creationId xmlns:p14="http://schemas.microsoft.com/office/powerpoint/2010/main" val="87134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206382DE-B0E2-CD4E-AA71-B206E9FF9237}"/>
              </a:ext>
            </a:extLst>
          </p:cNvPr>
          <p:cNvSpPr txBox="1"/>
          <p:nvPr/>
        </p:nvSpPr>
        <p:spPr>
          <a:xfrm>
            <a:off x="134210" y="2316479"/>
            <a:ext cx="5706150" cy="4356169"/>
          </a:xfrm>
          <a:prstGeom prst="rect">
            <a:avLst/>
          </a:prstGeom>
        </p:spPr>
        <p:txBody>
          <a:bodyPr vert="horz" lIns="91440" tIns="45720" rIns="91440" bIns="45720" rtlCol="0">
            <a:normAutofit fontScale="92500" lnSpcReduction="10000"/>
          </a:bodyPr>
          <a:lstStyle/>
          <a:p>
            <a:pPr algn="ctr">
              <a:lnSpc>
                <a:spcPct val="110000"/>
              </a:lnSpc>
              <a:spcAft>
                <a:spcPts val="600"/>
              </a:spcAft>
            </a:pPr>
            <a:r>
              <a:rPr lang="en-US" sz="2800" dirty="0" smtClean="0"/>
              <a:t>“</a:t>
            </a:r>
            <a:r>
              <a:rPr lang="fr-CA" sz="2800" dirty="0"/>
              <a:t>Ceux qui sont engagés au service du Maître ont besoin d’une expérience supérieure, plus profonde et plus vaste que tout ce qu’ils ont pu imaginer jusqu’à maintenant. Plusieurs d’entre ceux qui sont déjà membres de la grande famille de Dieu savent peu de choses sur ce que signifie « contempler sa gloire et être transformé de gloire en </a:t>
            </a:r>
            <a:r>
              <a:rPr lang="fr-CA" sz="2800" dirty="0" smtClean="0"/>
              <a:t>gloire »</a:t>
            </a:r>
            <a:r>
              <a:rPr lang="fr-CA" sz="2800" dirty="0"/>
              <a:t> </a:t>
            </a:r>
            <a:r>
              <a:rPr lang="en-US" sz="2800" dirty="0" smtClean="0"/>
              <a:t>.”</a:t>
            </a:r>
            <a:endParaRPr lang="en-US" sz="2800" dirty="0"/>
          </a:p>
          <a:p>
            <a:pPr algn="ctr">
              <a:lnSpc>
                <a:spcPct val="90000"/>
              </a:lnSpc>
              <a:spcAft>
                <a:spcPts val="600"/>
              </a:spcAft>
            </a:pPr>
            <a:endParaRPr lang="en-US" dirty="0"/>
          </a:p>
          <a:p>
            <a:pPr algn="ctr">
              <a:lnSpc>
                <a:spcPct val="90000"/>
              </a:lnSpc>
              <a:spcAft>
                <a:spcPts val="600"/>
              </a:spcAft>
            </a:pPr>
            <a:r>
              <a:rPr lang="en-US" dirty="0"/>
              <a:t>—Ellen G White, </a:t>
            </a:r>
            <a:r>
              <a:rPr lang="en-US" i="1" dirty="0" smtClean="0"/>
              <a:t>Gospel workers  </a:t>
            </a:r>
            <a:r>
              <a:rPr lang="en-US" dirty="0"/>
              <a:t>(1915), </a:t>
            </a:r>
            <a:r>
              <a:rPr lang="en-US" dirty="0" smtClean="0"/>
              <a:t>trad</a:t>
            </a:r>
            <a:r>
              <a:rPr lang="en-US" dirty="0" smtClean="0"/>
              <a:t>. </a:t>
            </a:r>
            <a:r>
              <a:rPr lang="en-US" dirty="0" smtClean="0"/>
              <a:t>libre</a:t>
            </a:r>
            <a:endParaRPr lang="en-US" dirty="0"/>
          </a:p>
        </p:txBody>
      </p:sp>
      <p:pic>
        <p:nvPicPr>
          <p:cNvPr id="3" name="Picture 2">
            <a:extLst>
              <a:ext uri="{FF2B5EF4-FFF2-40B4-BE49-F238E27FC236}">
                <a16:creationId xmlns="" xmlns:a16="http://schemas.microsoft.com/office/drawing/2014/main" id="{8C2EC3CD-2349-AC4E-B46B-BF7D4C274C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041902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D2B705F9-8EFC-484A-818A-EC00F8F0C1E7}"/>
              </a:ext>
            </a:extLst>
          </p:cNvPr>
          <p:cNvSpPr>
            <a:spLocks noGrp="1"/>
          </p:cNvSpPr>
          <p:nvPr>
            <p:ph type="title"/>
          </p:nvPr>
        </p:nvSpPr>
        <p:spPr>
          <a:xfrm>
            <a:off x="550816" y="1188088"/>
            <a:ext cx="5120114" cy="1692794"/>
          </a:xfrm>
        </p:spPr>
        <p:txBody>
          <a:bodyPr>
            <a:normAutofit/>
          </a:bodyPr>
          <a:lstStyle/>
          <a:p>
            <a:r>
              <a:rPr lang="en-US" sz="3600" b="1" dirty="0" smtClean="0">
                <a:latin typeface="Avenir Next" panose="020B0503020202020204" pitchFamily="34" charset="0"/>
              </a:rPr>
              <a:t>LES CONSÉQUENCES</a:t>
            </a:r>
            <a:endParaRPr lang="en-US" sz="3600" b="1" dirty="0">
              <a:latin typeface="Avenir Next" panose="020B0503020202020204" pitchFamily="34" charset="0"/>
            </a:endParaRPr>
          </a:p>
        </p:txBody>
      </p:sp>
      <p:cxnSp>
        <p:nvCxnSpPr>
          <p:cNvPr id="12" name="Straight Arrow Connector 11">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 xmlns:a16="http://schemas.microsoft.com/office/drawing/2014/main" id="{E4476E66-6D50-914F-A604-94DE5B6BEDAA}"/>
              </a:ext>
            </a:extLst>
          </p:cNvPr>
          <p:cNvSpPr>
            <a:spLocks noGrp="1"/>
          </p:cNvSpPr>
          <p:nvPr>
            <p:ph idx="1"/>
          </p:nvPr>
        </p:nvSpPr>
        <p:spPr>
          <a:xfrm>
            <a:off x="655321" y="2274586"/>
            <a:ext cx="5120113" cy="3462228"/>
          </a:xfrm>
        </p:spPr>
        <p:txBody>
          <a:bodyPr>
            <a:normAutofit/>
          </a:bodyPr>
          <a:lstStyle/>
          <a:p>
            <a:pPr marL="0" indent="0">
              <a:buNone/>
            </a:pPr>
            <a:endParaRPr lang="en-US" sz="2400" dirty="0"/>
          </a:p>
          <a:p>
            <a:pPr marL="0" indent="0">
              <a:buNone/>
            </a:pPr>
            <a:r>
              <a:rPr lang="fr-CA" sz="3200" dirty="0"/>
              <a:t>La  conséquence à la vocation de disciple est le danger de  regarder en arrière, de perdre Jésus de vue, d’oublier de lui faire confiance et de passer à côté du salut. </a:t>
            </a:r>
            <a:r>
              <a:rPr lang="fr-CA" sz="3200" dirty="0" smtClean="0"/>
              <a:t>»</a:t>
            </a:r>
            <a:endParaRPr lang="fr-CA" sz="3200" dirty="0"/>
          </a:p>
        </p:txBody>
      </p:sp>
      <p:pic>
        <p:nvPicPr>
          <p:cNvPr id="4" name="Picture 3">
            <a:extLst>
              <a:ext uri="{FF2B5EF4-FFF2-40B4-BE49-F238E27FC236}">
                <a16:creationId xmlns="" xmlns:a16="http://schemas.microsoft.com/office/drawing/2014/main" id="{916EE5F2-72AF-5F48-983F-BBBD5D3616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20434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26B56C-5281-DE43-A9CA-8C138A22D512}"/>
              </a:ext>
            </a:extLst>
          </p:cNvPr>
          <p:cNvSpPr>
            <a:spLocks noGrp="1"/>
          </p:cNvSpPr>
          <p:nvPr>
            <p:ph type="title"/>
          </p:nvPr>
        </p:nvSpPr>
        <p:spPr>
          <a:xfrm>
            <a:off x="4926241" y="696686"/>
            <a:ext cx="7226570" cy="740228"/>
          </a:xfrm>
        </p:spPr>
        <p:txBody>
          <a:bodyPr anchor="b">
            <a:normAutofit fontScale="90000"/>
          </a:bodyPr>
          <a:lstStyle/>
          <a:p>
            <a:r>
              <a:rPr lang="en-US" sz="3200" dirty="0" smtClean="0">
                <a:latin typeface="Avenir Next" panose="020B0503020202020204" pitchFamily="34" charset="0"/>
              </a:rPr>
              <a:t>Une véritable vie de disciple exige</a:t>
            </a:r>
            <a:r>
              <a:rPr lang="en-US" sz="3200" dirty="0">
                <a:latin typeface="Avenir Next" panose="020B0503020202020204" pitchFamily="34" charset="0"/>
              </a:rPr>
              <a:t> </a:t>
            </a:r>
            <a:r>
              <a:rPr lang="en-US" sz="3200" dirty="0" smtClean="0">
                <a:latin typeface="Avenir Next" panose="020B0503020202020204" pitchFamily="34" charset="0"/>
              </a:rPr>
              <a:t>de­…</a:t>
            </a:r>
            <a:endParaRPr lang="en-US" sz="3200" b="1" dirty="0">
              <a:latin typeface="Avenir Next" panose="020B0503020202020204" pitchFamily="34" charset="0"/>
            </a:endParaRPr>
          </a:p>
        </p:txBody>
      </p:sp>
      <p:pic>
        <p:nvPicPr>
          <p:cNvPr id="4" name="Picture 3">
            <a:extLst>
              <a:ext uri="{FF2B5EF4-FFF2-40B4-BE49-F238E27FC236}">
                <a16:creationId xmlns="" xmlns:a16="http://schemas.microsoft.com/office/drawing/2014/main" id="{0929C25F-C74A-F845-8256-599DFCEDDA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15" name="Straight Connector 8">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A8573E"/>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4BF452DC-39AF-024F-991B-CF05830665EF}"/>
              </a:ext>
            </a:extLst>
          </p:cNvPr>
          <p:cNvSpPr>
            <a:spLocks noGrp="1"/>
          </p:cNvSpPr>
          <p:nvPr>
            <p:ph idx="1"/>
          </p:nvPr>
        </p:nvSpPr>
        <p:spPr>
          <a:xfrm>
            <a:off x="5080934" y="2115117"/>
            <a:ext cx="6586489" cy="4850912"/>
          </a:xfrm>
        </p:spPr>
        <p:txBody>
          <a:bodyPr>
            <a:noAutofit/>
          </a:bodyPr>
          <a:lstStyle/>
          <a:p>
            <a:r>
              <a:rPr lang="fr-CA" sz="2400" dirty="0" smtClean="0"/>
              <a:t>Répondre </a:t>
            </a:r>
            <a:r>
              <a:rPr lang="fr-CA" sz="2400" dirty="0"/>
              <a:t>à l’appel de Jésus de façon décidée et avec bonne volonté – le délai n’est pas une option.</a:t>
            </a:r>
          </a:p>
          <a:p>
            <a:r>
              <a:rPr lang="fr-CA" sz="2400" dirty="0" smtClean="0"/>
              <a:t>Faire </a:t>
            </a:r>
            <a:r>
              <a:rPr lang="fr-CA" sz="2400" dirty="0"/>
              <a:t>de notre relation avec Dieu notre principale priorité – la prière quotidienne et </a:t>
            </a:r>
            <a:r>
              <a:rPr lang="fr-CA" sz="2400" dirty="0" smtClean="0"/>
              <a:t>l’étude </a:t>
            </a:r>
            <a:r>
              <a:rPr lang="fr-CA" sz="2400" dirty="0"/>
              <a:t>de sa Parole sont comprises dans ce point.</a:t>
            </a:r>
          </a:p>
          <a:p>
            <a:pPr lvl="0"/>
            <a:r>
              <a:rPr lang="fr-CA" sz="2400" dirty="0" smtClean="0"/>
              <a:t>Suivre </a:t>
            </a:r>
            <a:r>
              <a:rPr lang="fr-CA" sz="2400" dirty="0"/>
              <a:t>dans l’obéissance – aller jusqu’à endurer la souffrance et le sacrifice.</a:t>
            </a:r>
          </a:p>
          <a:p>
            <a:pPr lvl="0"/>
            <a:r>
              <a:rPr lang="fr-CA" sz="2400" dirty="0" smtClean="0"/>
              <a:t>Renoncer </a:t>
            </a:r>
            <a:r>
              <a:rPr lang="fr-CA" sz="2400" dirty="0"/>
              <a:t>à des plaisirs mondains qui nous font retourner en </a:t>
            </a:r>
            <a:r>
              <a:rPr lang="fr-CA" sz="2400" dirty="0" smtClean="0"/>
              <a:t>arrière, puis, regarder vers </a:t>
            </a:r>
            <a:r>
              <a:rPr lang="fr-CA" sz="2400" dirty="0"/>
              <a:t>l’avant. </a:t>
            </a:r>
          </a:p>
          <a:p>
            <a:pPr lvl="0"/>
            <a:r>
              <a:rPr lang="fr-CA" sz="2400" dirty="0" smtClean="0"/>
              <a:t>Faire </a:t>
            </a:r>
            <a:r>
              <a:rPr lang="fr-CA" sz="2400" dirty="0"/>
              <a:t>totalement confiance au Seigneur, répondre avec foi sans la moindre indécision</a:t>
            </a:r>
            <a:r>
              <a:rPr lang="fr-CA" sz="2400" dirty="0" smtClean="0"/>
              <a:t>.</a:t>
            </a:r>
            <a:endParaRPr lang="fr-CA" sz="2400" dirty="0"/>
          </a:p>
        </p:txBody>
      </p:sp>
    </p:spTree>
    <p:extLst>
      <p:ext uri="{BB962C8B-B14F-4D97-AF65-F5344CB8AC3E}">
        <p14:creationId xmlns:p14="http://schemas.microsoft.com/office/powerpoint/2010/main" val="3845365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97DE1AD-8F2C-5246-BADC-F36319B2A3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 xmlns:a16="http://schemas.microsoft.com/office/drawing/2014/main" id="{724CD679-7405-4CD3-A92A-9469F279A5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9EAC1970-0AF9-B643-BF9B-DD117898F150}"/>
              </a:ext>
            </a:extLst>
          </p:cNvPr>
          <p:cNvSpPr>
            <a:spLocks noGrp="1"/>
          </p:cNvSpPr>
          <p:nvPr>
            <p:ph type="title"/>
          </p:nvPr>
        </p:nvSpPr>
        <p:spPr>
          <a:xfrm>
            <a:off x="594805" y="640263"/>
            <a:ext cx="5221266" cy="1344975"/>
          </a:xfrm>
        </p:spPr>
        <p:txBody>
          <a:bodyPr>
            <a:normAutofit/>
          </a:bodyPr>
          <a:lstStyle/>
          <a:p>
            <a:r>
              <a:rPr lang="en-US" sz="3200" dirty="0" smtClean="0">
                <a:latin typeface="Avenir Next" panose="020B0503020202020204" pitchFamily="34" charset="0"/>
              </a:rPr>
              <a:t>INTROSPECTION</a:t>
            </a:r>
            <a:endParaRPr lang="en-US" sz="3200" b="1" dirty="0">
              <a:latin typeface="Avenir Next" panose="020B0503020202020204" pitchFamily="34" charset="0"/>
            </a:endParaRPr>
          </a:p>
        </p:txBody>
      </p:sp>
      <p:sp>
        <p:nvSpPr>
          <p:cNvPr id="3" name="Content Placeholder 2">
            <a:extLst>
              <a:ext uri="{FF2B5EF4-FFF2-40B4-BE49-F238E27FC236}">
                <a16:creationId xmlns="" xmlns:a16="http://schemas.microsoft.com/office/drawing/2014/main" id="{CBBDD103-29EC-F043-A3F1-4066B17294AB}"/>
              </a:ext>
            </a:extLst>
          </p:cNvPr>
          <p:cNvSpPr>
            <a:spLocks noGrp="1"/>
          </p:cNvSpPr>
          <p:nvPr>
            <p:ph idx="1"/>
          </p:nvPr>
        </p:nvSpPr>
        <p:spPr>
          <a:xfrm>
            <a:off x="594110" y="2121763"/>
            <a:ext cx="5235490" cy="3773010"/>
          </a:xfrm>
        </p:spPr>
        <p:txBody>
          <a:bodyPr>
            <a:normAutofit fontScale="92500"/>
          </a:bodyPr>
          <a:lstStyle/>
          <a:p>
            <a:pPr lvl="0"/>
            <a:r>
              <a:rPr lang="fr-CA" sz="2400" dirty="0" smtClean="0"/>
              <a:t>Quels </a:t>
            </a:r>
            <a:r>
              <a:rPr lang="fr-CA" sz="2400" dirty="0"/>
              <a:t>sont les biens matériels que je mets en premier, à la place du Seigneur ?</a:t>
            </a:r>
          </a:p>
          <a:p>
            <a:pPr lvl="0"/>
            <a:endParaRPr lang="fr-CA" sz="2400" dirty="0"/>
          </a:p>
          <a:p>
            <a:pPr lvl="0"/>
            <a:r>
              <a:rPr lang="fr-CA" sz="2400" dirty="0"/>
              <a:t>Quelles relations sont plus importantes que ma relation avec Dieu ?</a:t>
            </a:r>
          </a:p>
          <a:p>
            <a:pPr lvl="0"/>
            <a:endParaRPr lang="fr-CA" sz="2400" dirty="0"/>
          </a:p>
          <a:p>
            <a:pPr lvl="0"/>
            <a:r>
              <a:rPr lang="fr-CA" sz="2400" dirty="0"/>
              <a:t>Sur qui ou sur quoi est-ce que je m’appuie pour ma sécurité et mon bien-être ? </a:t>
            </a:r>
            <a:endParaRPr lang="en-US" sz="2400" dirty="0"/>
          </a:p>
        </p:txBody>
      </p:sp>
    </p:spTree>
    <p:extLst>
      <p:ext uri="{BB962C8B-B14F-4D97-AF65-F5344CB8AC3E}">
        <p14:creationId xmlns:p14="http://schemas.microsoft.com/office/powerpoint/2010/main" val="1643044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5576E82-7F71-F846-82D2-1246D2B374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3" name="Freeform: Shape 22">
            <a:extLst>
              <a:ext uri="{FF2B5EF4-FFF2-40B4-BE49-F238E27FC236}">
                <a16:creationId xmlns="" xmlns:a16="http://schemas.microsoft.com/office/drawing/2014/main" id="{E862BE82-D00D-42C1-BF16-93AA37870C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 xmlns:a16="http://schemas.microsoft.com/office/drawing/2014/main" id="{F6D92C2D-1D3D-4974-918C-06579FB354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FF10F5FD-3899-144A-8C09-3CD854EC2546}"/>
              </a:ext>
            </a:extLst>
          </p:cNvPr>
          <p:cNvSpPr>
            <a:spLocks noGrp="1"/>
          </p:cNvSpPr>
          <p:nvPr>
            <p:ph idx="1"/>
          </p:nvPr>
        </p:nvSpPr>
        <p:spPr>
          <a:xfrm>
            <a:off x="415737" y="836025"/>
            <a:ext cx="4104011" cy="3757750"/>
          </a:xfrm>
        </p:spPr>
        <p:txBody>
          <a:bodyPr anchor="t">
            <a:normAutofit fontScale="92500"/>
          </a:bodyPr>
          <a:lstStyle/>
          <a:p>
            <a:pPr marL="0" indent="0" algn="ctr">
              <a:lnSpc>
                <a:spcPct val="150000"/>
              </a:lnSpc>
              <a:buNone/>
            </a:pPr>
            <a:r>
              <a:rPr lang="fr-CA" sz="2400" dirty="0" smtClean="0"/>
              <a:t>QUE DIEU VOUS BÉNISSE ALORS QUE VOUS PRIEZ ARDEMMENT POUR LA PLUIE DE L’ARRIÈRE-SAISON ET QU’IL RÉPANDE CELLE-CI EN RÉPONSE À L’ENGAGEMENT QUE VOUS PRENEZ VERS UNE </a:t>
            </a:r>
            <a:r>
              <a:rPr lang="fr-CA" sz="2400" b="1" dirty="0" smtClean="0"/>
              <a:t>VÉRITABLE VIE DE DISCIPLE </a:t>
            </a:r>
          </a:p>
          <a:p>
            <a:pPr marL="0" indent="0" algn="ctr">
              <a:lnSpc>
                <a:spcPct val="150000"/>
              </a:lnSpc>
              <a:buNone/>
            </a:pPr>
            <a:endParaRPr lang="en-US" sz="2400" b="1" dirty="0" smtClean="0">
              <a:latin typeface="Avenir Next" panose="020B0503020202020204" pitchFamily="34" charset="0"/>
            </a:endParaRPr>
          </a:p>
          <a:p>
            <a:pPr marL="0" indent="0" algn="ctr">
              <a:lnSpc>
                <a:spcPct val="150000"/>
              </a:lnSpc>
              <a:buNone/>
            </a:pPr>
            <a:endParaRPr lang="en-US" sz="2400" dirty="0">
              <a:latin typeface="Avenir Next" panose="020B0503020202020204" pitchFamily="34" charset="0"/>
            </a:endParaRPr>
          </a:p>
        </p:txBody>
      </p:sp>
    </p:spTree>
    <p:extLst>
      <p:ext uri="{BB962C8B-B14F-4D97-AF65-F5344CB8AC3E}">
        <p14:creationId xmlns:p14="http://schemas.microsoft.com/office/powerpoint/2010/main" val="170625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D2F7B7-766B-444C-9238-FCBAEA4CB23C}"/>
              </a:ext>
            </a:extLst>
          </p:cNvPr>
          <p:cNvSpPr>
            <a:spLocks noGrp="1"/>
          </p:cNvSpPr>
          <p:nvPr>
            <p:ph type="title"/>
          </p:nvPr>
        </p:nvSpPr>
        <p:spPr>
          <a:xfrm>
            <a:off x="655320" y="1240198"/>
            <a:ext cx="5120114" cy="1452403"/>
          </a:xfrm>
        </p:spPr>
        <p:txBody>
          <a:bodyPr>
            <a:normAutofit/>
          </a:bodyPr>
          <a:lstStyle/>
          <a:p>
            <a:r>
              <a:rPr lang="en-US" sz="3200" b="1" dirty="0" smtClean="0"/>
              <a:t>Luc 9:57-62</a:t>
            </a:r>
            <a:endParaRPr lang="en-US" sz="3200" b="1" dirty="0"/>
          </a:p>
        </p:txBody>
      </p:sp>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C3D12C37-5CBE-B045-9BA7-1A7A54CE0A24}"/>
              </a:ext>
            </a:extLst>
          </p:cNvPr>
          <p:cNvSpPr>
            <a:spLocks noGrp="1"/>
          </p:cNvSpPr>
          <p:nvPr>
            <p:ph idx="1"/>
          </p:nvPr>
        </p:nvSpPr>
        <p:spPr>
          <a:xfrm>
            <a:off x="655321" y="2692601"/>
            <a:ext cx="5340530" cy="3658772"/>
          </a:xfrm>
        </p:spPr>
        <p:txBody>
          <a:bodyPr>
            <a:normAutofit lnSpcReduction="10000"/>
          </a:bodyPr>
          <a:lstStyle/>
          <a:p>
            <a:pPr marL="0" indent="0">
              <a:buNone/>
            </a:pPr>
            <a:r>
              <a:rPr lang="fr-CA" dirty="0">
                <a:hlinkClick r:id="rId3" tooltip="Luc - Chapitre 9 -  Verset 57"/>
              </a:rPr>
              <a:t>9:57</a:t>
            </a:r>
            <a:r>
              <a:rPr lang="fr-CA" dirty="0"/>
              <a:t> Pendant qu'ils étaient en chemin, un homme lui dit : Seigneur, je te suivrai partout où tu iras.</a:t>
            </a:r>
          </a:p>
          <a:p>
            <a:pPr marL="0" indent="0">
              <a:buNone/>
            </a:pPr>
            <a:r>
              <a:rPr lang="fr-CA" dirty="0">
                <a:hlinkClick r:id="rId4" tooltip="Luc - Chapitre 9 -  Verset 58"/>
              </a:rPr>
              <a:t>9:58</a:t>
            </a:r>
            <a:r>
              <a:rPr lang="fr-CA" dirty="0"/>
              <a:t> Jésus lui répondit : Les renards ont des tanières, et les oiseaux du ciel ont des nids, mais le Fils de l'homme n'a pas un lieu où il puisse reposer sa tête.</a:t>
            </a:r>
          </a:p>
          <a:p>
            <a:pPr marL="0" indent="0">
              <a:buNone/>
            </a:pPr>
            <a:endParaRPr lang="en-US" dirty="0"/>
          </a:p>
        </p:txBody>
      </p:sp>
      <p:pic>
        <p:nvPicPr>
          <p:cNvPr id="4" name="Picture 3">
            <a:extLst>
              <a:ext uri="{FF2B5EF4-FFF2-40B4-BE49-F238E27FC236}">
                <a16:creationId xmlns="" xmlns:a16="http://schemas.microsoft.com/office/drawing/2014/main" id="{E89F000A-1BA2-A746-9D0D-1A5FF1796F1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01409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D2F7B7-766B-444C-9238-FCBAEA4CB23C}"/>
              </a:ext>
            </a:extLst>
          </p:cNvPr>
          <p:cNvSpPr>
            <a:spLocks noGrp="1"/>
          </p:cNvSpPr>
          <p:nvPr>
            <p:ph type="title"/>
          </p:nvPr>
        </p:nvSpPr>
        <p:spPr>
          <a:xfrm>
            <a:off x="655320" y="1305653"/>
            <a:ext cx="5120114" cy="1426136"/>
          </a:xfrm>
        </p:spPr>
        <p:txBody>
          <a:bodyPr>
            <a:normAutofit/>
          </a:bodyPr>
          <a:lstStyle/>
          <a:p>
            <a:r>
              <a:rPr lang="en-US" sz="3200" b="1" dirty="0" smtClean="0"/>
              <a:t>Luc </a:t>
            </a:r>
            <a:r>
              <a:rPr lang="en-US" sz="3200" b="1" dirty="0"/>
              <a:t>9:57-62</a:t>
            </a:r>
          </a:p>
        </p:txBody>
      </p:sp>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C3D12C37-5CBE-B045-9BA7-1A7A54CE0A24}"/>
              </a:ext>
            </a:extLst>
          </p:cNvPr>
          <p:cNvSpPr>
            <a:spLocks noGrp="1"/>
          </p:cNvSpPr>
          <p:nvPr>
            <p:ph idx="1"/>
          </p:nvPr>
        </p:nvSpPr>
        <p:spPr>
          <a:xfrm>
            <a:off x="628650" y="2731789"/>
            <a:ext cx="5120113" cy="3590633"/>
          </a:xfrm>
        </p:spPr>
        <p:txBody>
          <a:bodyPr>
            <a:normAutofit lnSpcReduction="10000"/>
          </a:bodyPr>
          <a:lstStyle/>
          <a:p>
            <a:pPr marL="0" indent="0">
              <a:buNone/>
            </a:pPr>
            <a:r>
              <a:rPr lang="fr-CA" dirty="0">
                <a:hlinkClick r:id="rId3" tooltip="Luc - Chapitre 9 -  Verset 59"/>
              </a:rPr>
              <a:t>9:59</a:t>
            </a:r>
            <a:r>
              <a:rPr lang="fr-CA" dirty="0"/>
              <a:t> Il dit à un autre : Suis-moi. Et il répondit : Seigneur, permets-moi d'aller d'abord ensevelir mon père</a:t>
            </a:r>
            <a:r>
              <a:rPr lang="fr-CA" dirty="0" smtClean="0"/>
              <a:t>.</a:t>
            </a:r>
          </a:p>
          <a:p>
            <a:endParaRPr lang="fr-CA" dirty="0"/>
          </a:p>
          <a:p>
            <a:pPr marL="0" indent="0">
              <a:buNone/>
            </a:pPr>
            <a:r>
              <a:rPr lang="fr-CA" dirty="0" smtClean="0">
                <a:hlinkClick r:id="rId4" tooltip="Luc - Chapitre 9 -  Verset 60"/>
              </a:rPr>
              <a:t>9:60</a:t>
            </a:r>
            <a:r>
              <a:rPr lang="fr-CA" dirty="0"/>
              <a:t> Mais Jésus lui dit : Laisse les morts ensevelir leurs morts ; et toi, va annoncer le royaume de Dieu.</a:t>
            </a:r>
          </a:p>
          <a:p>
            <a:pPr marL="0" indent="0">
              <a:buNone/>
            </a:pPr>
            <a:endParaRPr lang="en-US" dirty="0"/>
          </a:p>
        </p:txBody>
      </p:sp>
      <p:pic>
        <p:nvPicPr>
          <p:cNvPr id="4" name="Picture 3">
            <a:extLst>
              <a:ext uri="{FF2B5EF4-FFF2-40B4-BE49-F238E27FC236}">
                <a16:creationId xmlns="" xmlns:a16="http://schemas.microsoft.com/office/drawing/2014/main" id="{16D1B24D-CC1D-0747-A23B-16493375876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206756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D2F7B7-766B-444C-9238-FCBAEA4CB23C}"/>
              </a:ext>
            </a:extLst>
          </p:cNvPr>
          <p:cNvSpPr>
            <a:spLocks noGrp="1"/>
          </p:cNvSpPr>
          <p:nvPr>
            <p:ph type="title"/>
          </p:nvPr>
        </p:nvSpPr>
        <p:spPr>
          <a:xfrm>
            <a:off x="655320" y="1214212"/>
            <a:ext cx="5120114" cy="1692794"/>
          </a:xfrm>
        </p:spPr>
        <p:txBody>
          <a:bodyPr>
            <a:normAutofit/>
          </a:bodyPr>
          <a:lstStyle/>
          <a:p>
            <a:r>
              <a:rPr lang="en-US" sz="3600" b="1" dirty="0" smtClean="0"/>
              <a:t>Luc </a:t>
            </a:r>
            <a:r>
              <a:rPr lang="en-US" sz="3600" b="1" dirty="0"/>
              <a:t>9:57-62</a:t>
            </a:r>
          </a:p>
        </p:txBody>
      </p:sp>
      <p:cxnSp>
        <p:nvCxnSpPr>
          <p:cNvPr id="16" name="Straight Arrow Connector 15">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C3D12C37-5CBE-B045-9BA7-1A7A54CE0A24}"/>
              </a:ext>
            </a:extLst>
          </p:cNvPr>
          <p:cNvSpPr>
            <a:spLocks noGrp="1"/>
          </p:cNvSpPr>
          <p:nvPr>
            <p:ph idx="1"/>
          </p:nvPr>
        </p:nvSpPr>
        <p:spPr>
          <a:xfrm>
            <a:off x="551905" y="2531019"/>
            <a:ext cx="5120114" cy="3968636"/>
          </a:xfrm>
        </p:spPr>
        <p:txBody>
          <a:bodyPr>
            <a:normAutofit lnSpcReduction="10000"/>
          </a:bodyPr>
          <a:lstStyle/>
          <a:p>
            <a:pPr marL="0" indent="0">
              <a:buNone/>
            </a:pPr>
            <a:r>
              <a:rPr lang="fr-CA" u="sng" dirty="0">
                <a:hlinkClick r:id="rId3" tooltip="Luc - Chapitre 9 -  Verset 61"/>
              </a:rPr>
              <a:t>9:61</a:t>
            </a:r>
            <a:r>
              <a:rPr lang="fr-CA" dirty="0"/>
              <a:t> Un autre dit : Je te suivrai, Seigneur, mais permets-moi d'aller d'abord prendre congé de ceux de ma maison</a:t>
            </a:r>
            <a:r>
              <a:rPr lang="fr-CA" dirty="0" smtClean="0"/>
              <a:t>.</a:t>
            </a:r>
          </a:p>
          <a:p>
            <a:endParaRPr lang="fr-CA" dirty="0"/>
          </a:p>
          <a:p>
            <a:pPr marL="0" indent="0">
              <a:buNone/>
            </a:pPr>
            <a:r>
              <a:rPr lang="fr-CA" dirty="0">
                <a:hlinkClick r:id="rId4" tooltip="Luc - Chapitre 9 -  Verset 62"/>
              </a:rPr>
              <a:t>9:62</a:t>
            </a:r>
            <a:r>
              <a:rPr lang="fr-CA" dirty="0"/>
              <a:t> Jésus lui répondit : Quiconque met la main à la charrue, et regarde en arrière, n'est pas propre au royaume de Dieu.</a:t>
            </a:r>
          </a:p>
          <a:p>
            <a:pPr marL="0" indent="0">
              <a:buNone/>
            </a:pPr>
            <a:endParaRPr lang="en-US" i="1" dirty="0"/>
          </a:p>
        </p:txBody>
      </p:sp>
      <p:pic>
        <p:nvPicPr>
          <p:cNvPr id="4" name="Picture 3">
            <a:extLst>
              <a:ext uri="{FF2B5EF4-FFF2-40B4-BE49-F238E27FC236}">
                <a16:creationId xmlns="" xmlns:a16="http://schemas.microsoft.com/office/drawing/2014/main" id="{119389EC-D71B-0A4E-8196-C145C16682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164001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A52CE9-F386-CC46-B849-7AEE594DBF5A}"/>
              </a:ext>
            </a:extLst>
          </p:cNvPr>
          <p:cNvSpPr>
            <a:spLocks noGrp="1"/>
          </p:cNvSpPr>
          <p:nvPr>
            <p:ph type="title"/>
          </p:nvPr>
        </p:nvSpPr>
        <p:spPr>
          <a:xfrm>
            <a:off x="590005" y="1266464"/>
            <a:ext cx="5120114" cy="1692794"/>
          </a:xfrm>
        </p:spPr>
        <p:txBody>
          <a:bodyPr>
            <a:normAutofit/>
          </a:bodyPr>
          <a:lstStyle/>
          <a:p>
            <a:r>
              <a:rPr lang="en-US" sz="3600" b="1" dirty="0" smtClean="0">
                <a:latin typeface="Avenir Next" panose="020B0503020202020204" pitchFamily="34" charset="0"/>
              </a:rPr>
              <a:t>SUIS-MOI</a:t>
            </a:r>
            <a:endParaRPr lang="en-US" sz="3600" b="1" dirty="0">
              <a:latin typeface="Avenir Next" panose="020B0503020202020204" pitchFamily="34" charset="0"/>
            </a:endParaRPr>
          </a:p>
        </p:txBody>
      </p:sp>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CAA7D15A-7F44-404E-90D3-BA33F8AA1EEA}"/>
              </a:ext>
            </a:extLst>
          </p:cNvPr>
          <p:cNvSpPr>
            <a:spLocks noGrp="1"/>
          </p:cNvSpPr>
          <p:nvPr>
            <p:ph idx="1"/>
          </p:nvPr>
        </p:nvSpPr>
        <p:spPr>
          <a:xfrm>
            <a:off x="654232" y="2588097"/>
            <a:ext cx="5120113" cy="3462228"/>
          </a:xfrm>
        </p:spPr>
        <p:txBody>
          <a:bodyPr>
            <a:normAutofit/>
          </a:bodyPr>
          <a:lstStyle/>
          <a:p>
            <a:pPr marL="0" indent="0">
              <a:buNone/>
            </a:pPr>
            <a:r>
              <a:rPr lang="en-US" sz="2400" b="1" dirty="0" smtClean="0"/>
              <a:t>Verset </a:t>
            </a:r>
            <a:r>
              <a:rPr lang="en-US" sz="2400" b="1" dirty="0"/>
              <a:t>57 </a:t>
            </a:r>
            <a:r>
              <a:rPr lang="en-US" sz="2400" dirty="0" smtClean="0"/>
              <a:t>Cas </a:t>
            </a:r>
            <a:r>
              <a:rPr lang="en-US" sz="2400" dirty="0"/>
              <a:t>#1: </a:t>
            </a:r>
          </a:p>
          <a:p>
            <a:pPr marL="0" indent="0">
              <a:buNone/>
            </a:pPr>
            <a:endParaRPr lang="en-US" sz="1800" dirty="0"/>
          </a:p>
          <a:p>
            <a:pPr marL="0" indent="0">
              <a:lnSpc>
                <a:spcPct val="100000"/>
              </a:lnSpc>
              <a:buNone/>
            </a:pPr>
            <a:r>
              <a:rPr lang="fr-CA" sz="3200" dirty="0" smtClean="0"/>
              <a:t>Cet individu est </a:t>
            </a:r>
            <a:r>
              <a:rPr lang="fr-CA" sz="3200" b="1" dirty="0" smtClean="0">
                <a:solidFill>
                  <a:srgbClr val="FF0000"/>
                </a:solidFill>
              </a:rPr>
              <a:t>impulsif </a:t>
            </a:r>
            <a:r>
              <a:rPr lang="fr-CA" sz="3200" b="1" dirty="0">
                <a:solidFill>
                  <a:srgbClr val="FF0000"/>
                </a:solidFill>
              </a:rPr>
              <a:t>et irréfléchi</a:t>
            </a:r>
            <a:r>
              <a:rPr lang="fr-CA" sz="3200" b="1" dirty="0" smtClean="0">
                <a:solidFill>
                  <a:srgbClr val="FF0000"/>
                </a:solidFill>
              </a:rPr>
              <a:t>.</a:t>
            </a:r>
          </a:p>
          <a:p>
            <a:pPr marL="0" indent="0">
              <a:lnSpc>
                <a:spcPct val="100000"/>
              </a:lnSpc>
              <a:buNone/>
            </a:pPr>
            <a:r>
              <a:rPr lang="fr-CA" sz="3200" dirty="0" smtClean="0"/>
              <a:t>Il </a:t>
            </a:r>
            <a:r>
              <a:rPr lang="fr-CA" sz="3200" dirty="0"/>
              <a:t>offre à Jésus de le suivre sans attendre d’être </a:t>
            </a:r>
            <a:r>
              <a:rPr lang="fr-CA" sz="3200" dirty="0" smtClean="0"/>
              <a:t>appelé</a:t>
            </a:r>
            <a:r>
              <a:rPr lang="en-US" sz="3200" dirty="0" smtClean="0"/>
              <a:t>.</a:t>
            </a:r>
            <a:endParaRPr lang="en-US" sz="3200" dirty="0"/>
          </a:p>
        </p:txBody>
      </p:sp>
      <p:pic>
        <p:nvPicPr>
          <p:cNvPr id="4" name="Picture 3">
            <a:extLst>
              <a:ext uri="{FF2B5EF4-FFF2-40B4-BE49-F238E27FC236}">
                <a16:creationId xmlns="" xmlns:a16="http://schemas.microsoft.com/office/drawing/2014/main" id="{2E172910-7874-8046-A702-D5288FE64D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820358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A52CE9-F386-CC46-B849-7AEE594DBF5A}"/>
              </a:ext>
            </a:extLst>
          </p:cNvPr>
          <p:cNvSpPr>
            <a:spLocks noGrp="1"/>
          </p:cNvSpPr>
          <p:nvPr>
            <p:ph type="title"/>
          </p:nvPr>
        </p:nvSpPr>
        <p:spPr>
          <a:xfrm>
            <a:off x="590005" y="1253399"/>
            <a:ext cx="5120114" cy="1692794"/>
          </a:xfrm>
        </p:spPr>
        <p:txBody>
          <a:bodyPr>
            <a:normAutofit/>
          </a:bodyPr>
          <a:lstStyle/>
          <a:p>
            <a:r>
              <a:rPr lang="en-US" sz="3600" b="1" dirty="0" smtClean="0">
                <a:latin typeface="Avenir Next" panose="020B0503020202020204" pitchFamily="34" charset="0"/>
              </a:rPr>
              <a:t>SUIS-MOI</a:t>
            </a:r>
            <a:endParaRPr lang="en-US" sz="3600" b="1" dirty="0">
              <a:latin typeface="Avenir Next" panose="020B0503020202020204" pitchFamily="34" charset="0"/>
            </a:endParaRPr>
          </a:p>
        </p:txBody>
      </p:sp>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CAA7D15A-7F44-404E-90D3-BA33F8AA1EEA}"/>
              </a:ext>
            </a:extLst>
          </p:cNvPr>
          <p:cNvSpPr>
            <a:spLocks noGrp="1"/>
          </p:cNvSpPr>
          <p:nvPr>
            <p:ph idx="1"/>
          </p:nvPr>
        </p:nvSpPr>
        <p:spPr>
          <a:xfrm>
            <a:off x="655321" y="2575033"/>
            <a:ext cx="5120113" cy="3936977"/>
          </a:xfrm>
        </p:spPr>
        <p:txBody>
          <a:bodyPr>
            <a:normAutofit/>
          </a:bodyPr>
          <a:lstStyle/>
          <a:p>
            <a:pPr marL="0" indent="0">
              <a:lnSpc>
                <a:spcPct val="100000"/>
              </a:lnSpc>
              <a:buNone/>
            </a:pPr>
            <a:r>
              <a:rPr lang="en-US" sz="2400" b="1" dirty="0" smtClean="0"/>
              <a:t>Verset </a:t>
            </a:r>
            <a:r>
              <a:rPr lang="en-US" sz="2400" b="1" dirty="0"/>
              <a:t>59 </a:t>
            </a:r>
            <a:r>
              <a:rPr lang="en-US" sz="2400" dirty="0" smtClean="0"/>
              <a:t>Cas </a:t>
            </a:r>
            <a:r>
              <a:rPr lang="en-US" sz="2400" dirty="0"/>
              <a:t>#2: </a:t>
            </a:r>
            <a:endParaRPr lang="en-US" sz="1100" dirty="0"/>
          </a:p>
          <a:p>
            <a:pPr marL="0" indent="0">
              <a:lnSpc>
                <a:spcPct val="100000"/>
              </a:lnSpc>
              <a:buNone/>
            </a:pPr>
            <a:endParaRPr lang="en-US" dirty="0" smtClean="0"/>
          </a:p>
          <a:p>
            <a:pPr marL="0" indent="0">
              <a:lnSpc>
                <a:spcPct val="100000"/>
              </a:lnSpc>
              <a:buNone/>
            </a:pPr>
            <a:r>
              <a:rPr lang="en-US" dirty="0" smtClean="0"/>
              <a:t>Cet</a:t>
            </a:r>
            <a:r>
              <a:rPr lang="en-US" dirty="0" smtClean="0"/>
              <a:t> individu a </a:t>
            </a:r>
            <a:r>
              <a:rPr lang="en-US" dirty="0" smtClean="0"/>
              <a:t>deux</a:t>
            </a:r>
            <a:r>
              <a:rPr lang="en-US" dirty="0" smtClean="0"/>
              <a:t> </a:t>
            </a:r>
            <a:r>
              <a:rPr lang="en-US" b="1" dirty="0" smtClean="0">
                <a:solidFill>
                  <a:srgbClr val="FF0000"/>
                </a:solidFill>
              </a:rPr>
              <a:t>obligations </a:t>
            </a:r>
            <a:r>
              <a:rPr lang="en-US" b="1" dirty="0" smtClean="0">
                <a:solidFill>
                  <a:srgbClr val="FF0000"/>
                </a:solidFill>
              </a:rPr>
              <a:t>conflictuelles</a:t>
            </a:r>
            <a:r>
              <a:rPr lang="en-US" dirty="0" smtClean="0"/>
              <a:t>.</a:t>
            </a:r>
            <a:r>
              <a:rPr lang="en-US" dirty="0" smtClean="0">
                <a:solidFill>
                  <a:srgbClr val="C00000"/>
                </a:solidFill>
              </a:rPr>
              <a:t> </a:t>
            </a:r>
            <a:endParaRPr lang="en-US" dirty="0">
              <a:solidFill>
                <a:srgbClr val="C00000"/>
              </a:solidFill>
            </a:endParaRPr>
          </a:p>
          <a:p>
            <a:pPr marL="0" indent="0">
              <a:lnSpc>
                <a:spcPct val="100000"/>
              </a:lnSpc>
              <a:buNone/>
            </a:pPr>
            <a:r>
              <a:rPr lang="fr-CA" dirty="0" smtClean="0"/>
              <a:t>Il ressent </a:t>
            </a:r>
            <a:r>
              <a:rPr lang="fr-CA" dirty="0"/>
              <a:t>fortement le besoin de partir avec Jésus mais est aux prises avec d’autres responsabilités qui ont priorité.</a:t>
            </a:r>
            <a:endParaRPr lang="en-US" dirty="0"/>
          </a:p>
        </p:txBody>
      </p:sp>
      <p:pic>
        <p:nvPicPr>
          <p:cNvPr id="4" name="Picture 3">
            <a:extLst>
              <a:ext uri="{FF2B5EF4-FFF2-40B4-BE49-F238E27FC236}">
                <a16:creationId xmlns="" xmlns:a16="http://schemas.microsoft.com/office/drawing/2014/main" id="{3DE54F47-246F-124D-9DD6-F9DA261399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565985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A52CE9-F386-CC46-B849-7AEE594DBF5A}"/>
              </a:ext>
            </a:extLst>
          </p:cNvPr>
          <p:cNvSpPr>
            <a:spLocks noGrp="1"/>
          </p:cNvSpPr>
          <p:nvPr>
            <p:ph type="title"/>
          </p:nvPr>
        </p:nvSpPr>
        <p:spPr>
          <a:xfrm>
            <a:off x="603068" y="1266463"/>
            <a:ext cx="5120114" cy="1692794"/>
          </a:xfrm>
        </p:spPr>
        <p:txBody>
          <a:bodyPr>
            <a:normAutofit/>
          </a:bodyPr>
          <a:lstStyle/>
          <a:p>
            <a:r>
              <a:rPr lang="en-US" sz="3600" b="1" dirty="0" smtClean="0">
                <a:latin typeface="Avenir Next" panose="020B0503020202020204" pitchFamily="34" charset="0"/>
              </a:rPr>
              <a:t>SUIS-MOI</a:t>
            </a:r>
            <a:endParaRPr lang="en-US" sz="3600" b="1" dirty="0">
              <a:latin typeface="Avenir Next" panose="020B0503020202020204" pitchFamily="34" charset="0"/>
            </a:endParaRPr>
          </a:p>
        </p:txBody>
      </p:sp>
      <p:cxnSp>
        <p:nvCxnSpPr>
          <p:cNvPr id="9" name="Straight Arrow Connector 8">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CAA7D15A-7F44-404E-90D3-BA33F8AA1EEA}"/>
              </a:ext>
            </a:extLst>
          </p:cNvPr>
          <p:cNvSpPr>
            <a:spLocks noGrp="1"/>
          </p:cNvSpPr>
          <p:nvPr>
            <p:ph idx="1"/>
          </p:nvPr>
        </p:nvSpPr>
        <p:spPr>
          <a:xfrm>
            <a:off x="655321" y="2575034"/>
            <a:ext cx="5120113" cy="3862836"/>
          </a:xfrm>
        </p:spPr>
        <p:txBody>
          <a:bodyPr>
            <a:normAutofit lnSpcReduction="10000"/>
          </a:bodyPr>
          <a:lstStyle/>
          <a:p>
            <a:pPr marL="0" indent="0">
              <a:lnSpc>
                <a:spcPct val="100000"/>
              </a:lnSpc>
              <a:buNone/>
            </a:pPr>
            <a:r>
              <a:rPr lang="en-US" sz="2400" b="1" dirty="0" smtClean="0"/>
              <a:t>Verset </a:t>
            </a:r>
            <a:r>
              <a:rPr lang="en-US" sz="2400" b="1" dirty="0"/>
              <a:t>61 </a:t>
            </a:r>
            <a:r>
              <a:rPr lang="en-US" sz="2400" dirty="0" smtClean="0"/>
              <a:t>Cas </a:t>
            </a:r>
            <a:r>
              <a:rPr lang="en-US" sz="2400" dirty="0"/>
              <a:t>#3: </a:t>
            </a:r>
          </a:p>
          <a:p>
            <a:pPr marL="0" indent="0">
              <a:lnSpc>
                <a:spcPct val="100000"/>
              </a:lnSpc>
              <a:buNone/>
            </a:pPr>
            <a:endParaRPr lang="en-US" sz="1100" dirty="0"/>
          </a:p>
          <a:p>
            <a:pPr marL="0" indent="0">
              <a:lnSpc>
                <a:spcPct val="100000"/>
              </a:lnSpc>
              <a:buNone/>
            </a:pPr>
            <a:r>
              <a:rPr lang="en-US" sz="3200" dirty="0" smtClean="0"/>
              <a:t>Cet</a:t>
            </a:r>
            <a:r>
              <a:rPr lang="en-US" sz="3200" dirty="0" smtClean="0"/>
              <a:t> individu a un </a:t>
            </a:r>
            <a:r>
              <a:rPr lang="en-US" sz="3200" b="1" dirty="0" smtClean="0">
                <a:solidFill>
                  <a:srgbClr val="FF0000"/>
                </a:solidFill>
              </a:rPr>
              <a:t>esprit partagé.</a:t>
            </a:r>
          </a:p>
          <a:p>
            <a:pPr marL="0" indent="0">
              <a:lnSpc>
                <a:spcPct val="100000"/>
              </a:lnSpc>
              <a:buNone/>
            </a:pPr>
            <a:r>
              <a:rPr lang="en-US" sz="3200" dirty="0" smtClean="0"/>
              <a:t>Il veut bien suivre Jésus mais à condition de réaliser d’abord des choses pour </a:t>
            </a:r>
            <a:r>
              <a:rPr lang="en-US" sz="3200" dirty="0" smtClean="0"/>
              <a:t>lui-même. </a:t>
            </a:r>
            <a:endParaRPr lang="en-US" sz="3200" dirty="0"/>
          </a:p>
        </p:txBody>
      </p:sp>
      <p:pic>
        <p:nvPicPr>
          <p:cNvPr id="4" name="Picture 3">
            <a:extLst>
              <a:ext uri="{FF2B5EF4-FFF2-40B4-BE49-F238E27FC236}">
                <a16:creationId xmlns="" xmlns:a16="http://schemas.microsoft.com/office/drawing/2014/main" id="{B753BCD6-4049-C848-A382-B2ADAB9FD7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260755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2799</TotalTime>
  <Words>2078</Words>
  <Application>Microsoft Office PowerPoint</Application>
  <PresentationFormat>Personnalisé</PresentationFormat>
  <Paragraphs>361</Paragraphs>
  <Slides>33</Slides>
  <Notes>31</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Office Theme</vt:lpstr>
      <vt:lpstr>MARCHER  AVEC JÉSUS</vt:lpstr>
      <vt:lpstr>Présentation PowerPoint</vt:lpstr>
      <vt:lpstr>Présentation PowerPoint</vt:lpstr>
      <vt:lpstr>Luc 9:57-62</vt:lpstr>
      <vt:lpstr>Luc 9:57-62</vt:lpstr>
      <vt:lpstr>Luc 9:57-62</vt:lpstr>
      <vt:lpstr>SUIS-MOI</vt:lpstr>
      <vt:lpstr>SUIS-MOI</vt:lpstr>
      <vt:lpstr>SUIS-MOI</vt:lpstr>
      <vt:lpstr>SUIS-MOI</vt:lpstr>
      <vt:lpstr>SUIS-MOI</vt:lpstr>
      <vt:lpstr>L’APPEL</vt:lpstr>
      <vt:lpstr>Présentation PowerPoint</vt:lpstr>
      <vt:lpstr>L’APPEL</vt:lpstr>
      <vt:lpstr>L’APPEL</vt:lpstr>
      <vt:lpstr>LE COÛT</vt:lpstr>
      <vt:lpstr>LE COÛT</vt:lpstr>
      <vt:lpstr>LE COÛT</vt:lpstr>
      <vt:lpstr>LE COÛT</vt:lpstr>
      <vt:lpstr>LE COÛT POUR JÉSUS…</vt:lpstr>
      <vt:lpstr>LE COÛT POUR JÉSUS…</vt:lpstr>
      <vt:lpstr>LES CONSÉQUENCES</vt:lpstr>
      <vt:lpstr>LES CONSÉQUENCES</vt:lpstr>
      <vt:lpstr>MATTHIEU 19:16-22</vt:lpstr>
      <vt:lpstr>MATTHIEU 19:16-22</vt:lpstr>
      <vt:lpstr>MATTHIEU 19:16-22</vt:lpstr>
      <vt:lpstr>LES CONSÉQUENCES</vt:lpstr>
      <vt:lpstr>LES CONSÉQUENCES</vt:lpstr>
      <vt:lpstr>« Confie-toi en l'Éternel de tout ton cœur, et ne t'appuie pas sur ta sagesse. »   - Proverbes 3:5 </vt:lpstr>
      <vt:lpstr>LES CONSÉQUENCES</vt:lpstr>
      <vt:lpstr>Une véritable vie de disciple exige de­…</vt:lpstr>
      <vt:lpstr>INTROSPECTION</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Loved—Not Lost!</dc:title>
  <dc:creator>Turner, Rebecca</dc:creator>
  <cp:lastModifiedBy>HP</cp:lastModifiedBy>
  <cp:revision>248</cp:revision>
  <cp:lastPrinted>2018-09-10T23:22:52Z</cp:lastPrinted>
  <dcterms:created xsi:type="dcterms:W3CDTF">2018-09-05T17:57:48Z</dcterms:created>
  <dcterms:modified xsi:type="dcterms:W3CDTF">2018-10-31T00:50:17Z</dcterms:modified>
</cp:coreProperties>
</file>